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72" r:id="rId2"/>
    <p:sldId id="257" r:id="rId3"/>
    <p:sldId id="259" r:id="rId4"/>
    <p:sldId id="273" r:id="rId5"/>
    <p:sldId id="274" r:id="rId6"/>
    <p:sldId id="275" r:id="rId7"/>
    <p:sldId id="266" r:id="rId8"/>
    <p:sldId id="276" r:id="rId9"/>
    <p:sldId id="277" r:id="rId10"/>
    <p:sldId id="260" r:id="rId11"/>
    <p:sldId id="279" r:id="rId12"/>
    <p:sldId id="267" r:id="rId13"/>
    <p:sldId id="278" r:id="rId14"/>
    <p:sldId id="270" r:id="rId15"/>
    <p:sldId id="268" r:id="rId16"/>
    <p:sldId id="271" r:id="rId17"/>
    <p:sldId id="280" r:id="rId18"/>
    <p:sldId id="261" r:id="rId19"/>
    <p:sldId id="269" r:id="rId20"/>
    <p:sldId id="263" r:id="rId21"/>
    <p:sldId id="262" r:id="rId22"/>
    <p:sldId id="265" r:id="rId23"/>
  </p:sldIdLst>
  <p:sldSz cx="13004800" cy="7315200"/>
  <p:notesSz cx="6858000" cy="9144000"/>
  <p:embeddedFontLst>
    <p:embeddedFont>
      <p:font typeface="Calibri" panose="020F0502020204030204" pitchFamily="34" charset="0"/>
      <p:regular r:id="rId25"/>
      <p:bold r:id="rId26"/>
      <p:italic r:id="rId27"/>
      <p:boldItalic r:id="rId28"/>
    </p:embeddedFont>
    <p:embeddedFont>
      <p:font typeface="Montserrat Extra-Bold" panose="020B0604020202020204" charset="0"/>
      <p:regular r:id="rId29"/>
    </p:embeddedFont>
    <p:embeddedFont>
      <p:font typeface="Roboto" pitchFamily="2"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73B0"/>
    <a:srgbClr val="1C55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8444" autoAdjust="0"/>
  </p:normalViewPr>
  <p:slideViewPr>
    <p:cSldViewPr>
      <p:cViewPr varScale="1">
        <p:scale>
          <a:sx n="76" d="100"/>
          <a:sy n="76" d="100"/>
        </p:scale>
        <p:origin x="495"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E1AD1-04B5-4599-BD56-4C732902CD4F}"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28457-87C5-4658-81C3-0163F7CFE5C8}" type="slidenum">
              <a:rPr lang="en-US" smtClean="0"/>
              <a:t>‹#›</a:t>
            </a:fld>
            <a:endParaRPr lang="en-US"/>
          </a:p>
        </p:txBody>
      </p:sp>
    </p:spTree>
    <p:extLst>
      <p:ext uri="{BB962C8B-B14F-4D97-AF65-F5344CB8AC3E}">
        <p14:creationId xmlns:p14="http://schemas.microsoft.com/office/powerpoint/2010/main" val="1678271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28457-87C5-4658-81C3-0163F7CFE5C8}" type="slidenum">
              <a:rPr lang="en-US" smtClean="0"/>
              <a:t>10</a:t>
            </a:fld>
            <a:endParaRPr lang="en-US"/>
          </a:p>
        </p:txBody>
      </p:sp>
    </p:spTree>
    <p:extLst>
      <p:ext uri="{BB962C8B-B14F-4D97-AF65-F5344CB8AC3E}">
        <p14:creationId xmlns:p14="http://schemas.microsoft.com/office/powerpoint/2010/main" val="81675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28457-87C5-4658-81C3-0163F7CFE5C8}" type="slidenum">
              <a:rPr lang="en-US" smtClean="0"/>
              <a:t>12</a:t>
            </a:fld>
            <a:endParaRPr lang="en-US"/>
          </a:p>
        </p:txBody>
      </p:sp>
    </p:spTree>
    <p:extLst>
      <p:ext uri="{BB962C8B-B14F-4D97-AF65-F5344CB8AC3E}">
        <p14:creationId xmlns:p14="http://schemas.microsoft.com/office/powerpoint/2010/main" val="194449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1328457-87C5-4658-81C3-0163F7CFE5C8}" type="slidenum">
              <a:rPr lang="en-US" smtClean="0"/>
              <a:t>17</a:t>
            </a:fld>
            <a:endParaRPr lang="en-US"/>
          </a:p>
        </p:txBody>
      </p:sp>
    </p:spTree>
    <p:extLst>
      <p:ext uri="{BB962C8B-B14F-4D97-AF65-F5344CB8AC3E}">
        <p14:creationId xmlns:p14="http://schemas.microsoft.com/office/powerpoint/2010/main" val="3864536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just">
              <a:lnSpc>
                <a:spcPct val="200000"/>
              </a:lnSpc>
              <a:buFontTx/>
              <a:buChar char="-"/>
            </a:pPr>
            <a:r>
              <a:rPr lang="en-US" sz="1200" dirty="0">
                <a:solidFill>
                  <a:srgbClr val="FFFFFF"/>
                </a:solidFill>
                <a:latin typeface="Times New Roman" panose="02020603050405020304" pitchFamily="18" charset="0"/>
                <a:cs typeface="Times New Roman" panose="02020603050405020304" pitchFamily="18" charset="0"/>
              </a:rPr>
              <a:t>Champions </a:t>
            </a:r>
            <a:r>
              <a:rPr lang="en-US" sz="1200" dirty="0" err="1">
                <a:solidFill>
                  <a:srgbClr val="FFFFFF"/>
                </a:solidFill>
                <a:latin typeface="Times New Roman" panose="02020603050405020304" pitchFamily="18" charset="0"/>
                <a:cs typeface="Times New Roman" panose="02020603050405020304" pitchFamily="18" charset="0"/>
              </a:rPr>
              <a:t>là</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nhóm</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khách</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hàng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mới</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mua</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dịp</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gần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đây</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mua</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thường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xuyên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và</a:t>
            </a:r>
            <a:r>
              <a:rPr lang="en-US" sz="1200" dirty="0">
                <a:solidFill>
                  <a:srgbClr val="FFFFFF"/>
                </a:solidFill>
                <a:latin typeface="Times New Roman" panose="02020603050405020304" pitchFamily="18" charset="0"/>
                <a:cs typeface="Times New Roman" panose="02020603050405020304" pitchFamily="18" charset="0"/>
              </a:rPr>
              <a:t> chi </a:t>
            </a:r>
            <a:r>
              <a:rPr lang="en-US" sz="1200" dirty="0" err="1">
                <a:solidFill>
                  <a:srgbClr val="FFFFFF"/>
                </a:solidFill>
                <a:latin typeface="Times New Roman" panose="02020603050405020304" pitchFamily="18" charset="0"/>
                <a:cs typeface="Times New Roman" panose="02020603050405020304" pitchFamily="18" charset="0"/>
              </a:rPr>
              <a:t>tiền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mua</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sắm</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nhiều</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nhất</a:t>
            </a:r>
            <a:r>
              <a:rPr lang="en-US" sz="1200" dirty="0">
                <a:solidFill>
                  <a:srgbClr val="FFFFFF"/>
                </a:solidFill>
                <a:latin typeface="Times New Roman" panose="02020603050405020304" pitchFamily="18" charset="0"/>
                <a:cs typeface="Times New Roman" panose="02020603050405020304" pitchFamily="18" charset="0"/>
              </a:rPr>
              <a:t>. </a:t>
            </a:r>
          </a:p>
          <a:p>
            <a:pPr marL="171450" indent="-171450" algn="just">
              <a:lnSpc>
                <a:spcPct val="200000"/>
              </a:lnSpc>
              <a:buFontTx/>
              <a:buChar char="-"/>
            </a:pPr>
            <a:r>
              <a:rPr lang="en-US" sz="1200" dirty="0">
                <a:solidFill>
                  <a:srgbClr val="FFFFFF"/>
                </a:solidFill>
                <a:latin typeface="Times New Roman" panose="02020603050405020304" pitchFamily="18" charset="0"/>
                <a:cs typeface="Times New Roman" panose="02020603050405020304" pitchFamily="18" charset="0"/>
              </a:rPr>
              <a:t>Loyal Customers</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là</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nhóm</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khách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chi </a:t>
            </a:r>
            <a:r>
              <a:rPr lang="en-US" sz="1200" baseline="0" dirty="0" err="1">
                <a:solidFill>
                  <a:srgbClr val="FFFFFF"/>
                </a:solidFill>
                <a:latin typeface="Times New Roman" panose="02020603050405020304" pitchFamily="18" charset="0"/>
                <a:cs typeface="Times New Roman" panose="02020603050405020304" pitchFamily="18" charset="0"/>
              </a:rPr>
              <a:t>tiêu</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thường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xuyên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và</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thường</a:t>
            </a:r>
            <a:r>
              <a:rPr lang="en-US" sz="1200" baseline="0" dirty="0">
                <a:solidFill>
                  <a:srgbClr val="FFFFFF"/>
                </a:solidFill>
                <a:latin typeface="Times New Roman" panose="02020603050405020304" pitchFamily="18" charset="0"/>
                <a:cs typeface="Times New Roman" panose="02020603050405020304" pitchFamily="18" charset="0"/>
              </a:rPr>
              <a:t> quay </a:t>
            </a:r>
            <a:r>
              <a:rPr lang="en-US" sz="1200" baseline="0" dirty="0" err="1">
                <a:solidFill>
                  <a:srgbClr val="FFFFFF"/>
                </a:solidFill>
                <a:latin typeface="Times New Roman" panose="02020603050405020304" pitchFamily="18" charset="0"/>
                <a:cs typeface="Times New Roman" panose="02020603050405020304" pitchFamily="18" charset="0"/>
              </a:rPr>
              <a:t>trở</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lại</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mua</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khi</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có</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chương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trình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khuyến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mãi</a:t>
            </a:r>
            <a:endParaRPr lang="en-US" sz="1200" baseline="0" dirty="0">
              <a:solidFill>
                <a:srgbClr val="FFFFFF"/>
              </a:solidFill>
              <a:latin typeface="Times New Roman" panose="02020603050405020304" pitchFamily="18" charset="0"/>
              <a:cs typeface="Times New Roman" panose="02020603050405020304" pitchFamily="18" charset="0"/>
            </a:endParaRPr>
          </a:p>
          <a:p>
            <a:pPr marL="171450" indent="-171450" algn="just">
              <a:lnSpc>
                <a:spcPct val="200000"/>
              </a:lnSpc>
              <a:buFontTx/>
              <a:buChar char="-"/>
            </a:pPr>
            <a:r>
              <a:rPr lang="en-US" sz="1200" baseline="0" dirty="0">
                <a:solidFill>
                  <a:srgbClr val="FFFFFF"/>
                </a:solidFill>
                <a:latin typeface="Times New Roman" panose="02020603050405020304" pitchFamily="18" charset="0"/>
                <a:cs typeface="Times New Roman" panose="02020603050405020304" pitchFamily="18" charset="0"/>
              </a:rPr>
              <a:t>Potential loyalist </a:t>
            </a:r>
            <a:r>
              <a:rPr lang="en-US" sz="1200" baseline="0" dirty="0" err="1">
                <a:solidFill>
                  <a:srgbClr val="FFFFFF"/>
                </a:solidFill>
                <a:latin typeface="Times New Roman" panose="02020603050405020304" pitchFamily="18" charset="0"/>
                <a:cs typeface="Times New Roman" panose="02020603050405020304" pitchFamily="18" charset="0"/>
              </a:rPr>
              <a:t>là</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khách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mua</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thường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xuyên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mua</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nhiều</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hơn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một</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lần</a:t>
            </a:r>
            <a:endParaRPr lang="en-US" sz="1200" baseline="0" dirty="0">
              <a:solidFill>
                <a:srgbClr val="FFFFFF"/>
              </a:solidFill>
              <a:latin typeface="Times New Roman" panose="02020603050405020304" pitchFamily="18" charset="0"/>
              <a:cs typeface="Times New Roman" panose="02020603050405020304" pitchFamily="18" charset="0"/>
            </a:endParaRPr>
          </a:p>
          <a:p>
            <a:pPr marL="171450" indent="-171450" algn="just">
              <a:lnSpc>
                <a:spcPct val="200000"/>
              </a:lnSpc>
              <a:buFontTx/>
              <a:buChar char="-"/>
            </a:pPr>
            <a:r>
              <a:rPr lang="en-US" sz="1200" baseline="0" dirty="0">
                <a:solidFill>
                  <a:srgbClr val="FFFFFF"/>
                </a:solidFill>
                <a:latin typeface="Times New Roman" panose="02020603050405020304" pitchFamily="18" charset="0"/>
                <a:cs typeface="Times New Roman" panose="02020603050405020304" pitchFamily="18" charset="0"/>
              </a:rPr>
              <a:t>New customer </a:t>
            </a:r>
            <a:r>
              <a:rPr lang="en-US" sz="1200" baseline="0" dirty="0" err="1">
                <a:solidFill>
                  <a:srgbClr val="FFFFFF"/>
                </a:solidFill>
                <a:latin typeface="Times New Roman" panose="02020603050405020304" pitchFamily="18" charset="0"/>
                <a:cs typeface="Times New Roman" panose="02020603050405020304" pitchFamily="18" charset="0"/>
              </a:rPr>
              <a:t>là</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khách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mới</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mua</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gần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đây</a:t>
            </a:r>
            <a:endParaRPr lang="en-US" sz="1200" baseline="0" dirty="0">
              <a:solidFill>
                <a:srgbClr val="FFFFFF"/>
              </a:solidFill>
              <a:latin typeface="Times New Roman" panose="02020603050405020304" pitchFamily="18" charset="0"/>
              <a:cs typeface="Times New Roman" panose="02020603050405020304" pitchFamily="18" charset="0"/>
            </a:endParaRPr>
          </a:p>
          <a:p>
            <a:pPr marL="171450" indent="-171450" algn="just">
              <a:lnSpc>
                <a:spcPct val="200000"/>
              </a:lnSpc>
              <a:buFontTx/>
              <a:buChar char="-"/>
            </a:pPr>
            <a:r>
              <a:rPr lang="en-US" sz="1200" baseline="0" dirty="0">
                <a:solidFill>
                  <a:srgbClr val="FFFFFF"/>
                </a:solidFill>
                <a:latin typeface="Times New Roman" panose="02020603050405020304" pitchFamily="18" charset="0"/>
                <a:cs typeface="Times New Roman" panose="02020603050405020304" pitchFamily="18" charset="0"/>
              </a:rPr>
              <a:t>Need attention: </a:t>
            </a:r>
            <a:r>
              <a:rPr lang="en-US" sz="1200" baseline="0" dirty="0" err="1">
                <a:solidFill>
                  <a:srgbClr val="FFFFFF"/>
                </a:solidFill>
                <a:latin typeface="Times New Roman" panose="02020603050405020304" pitchFamily="18" charset="0"/>
                <a:cs typeface="Times New Roman" panose="02020603050405020304" pitchFamily="18" charset="0"/>
              </a:rPr>
              <a:t>Khách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tiêu</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dùng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dưới</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mức</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trung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bình</a:t>
            </a:r>
            <a:r>
              <a:rPr lang="en-US" sz="1200" baseline="0" dirty="0">
                <a:solidFill>
                  <a:srgbClr val="FFFFFF"/>
                </a:solidFill>
                <a:latin typeface="Times New Roman" panose="02020603050405020304" pitchFamily="18" charset="0"/>
                <a:cs typeface="Times New Roman" panose="02020603050405020304" pitchFamily="18" charset="0"/>
              </a:rPr>
              <a:t> </a:t>
            </a:r>
            <a:endParaRPr lang="en-US" sz="1200" dirty="0">
              <a:solidFill>
                <a:srgbClr val="FFFFFF"/>
              </a:solidFill>
              <a:latin typeface="Times New Roman" panose="02020603050405020304" pitchFamily="18" charset="0"/>
              <a:cs typeface="Times New Roman" panose="02020603050405020304" pitchFamily="18" charset="0"/>
            </a:endParaRPr>
          </a:p>
          <a:p>
            <a:pPr marL="171450" indent="-171450" algn="just">
              <a:lnSpc>
                <a:spcPct val="200000"/>
              </a:lnSpc>
              <a:buFontTx/>
              <a:buChar char="-"/>
            </a:pPr>
            <a:r>
              <a:rPr lang="en-US" sz="1200" dirty="0">
                <a:solidFill>
                  <a:srgbClr val="FFFFFF"/>
                </a:solidFill>
                <a:latin typeface="Times New Roman" panose="02020603050405020304" pitchFamily="18" charset="0"/>
                <a:cs typeface="Times New Roman" panose="02020603050405020304" pitchFamily="18" charset="0"/>
              </a:rPr>
              <a:t>Can’t lose them </a:t>
            </a:r>
            <a:r>
              <a:rPr lang="en-US" sz="1200" dirty="0" err="1">
                <a:solidFill>
                  <a:srgbClr val="FFFFFF"/>
                </a:solidFill>
                <a:latin typeface="Times New Roman" panose="02020603050405020304" pitchFamily="18" charset="0"/>
                <a:cs typeface="Times New Roman" panose="02020603050405020304" pitchFamily="18" charset="0"/>
              </a:rPr>
              <a:t>là</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nhóm</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khách</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hàng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thường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xuyên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mua</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đơn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hàng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giá</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trị</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cao</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vào</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thời</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gian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trước</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đó</a:t>
            </a:r>
            <a:r>
              <a:rPr lang="en-US" sz="1200" dirty="0">
                <a:solidFill>
                  <a:srgbClr val="FFFFFF"/>
                </a:solidFill>
                <a:latin typeface="Times New Roman" panose="02020603050405020304" pitchFamily="18" charset="0"/>
                <a:cs typeface="Times New Roman" panose="02020603050405020304" pitchFamily="18" charset="0"/>
              </a:rPr>
              <a:t>. </a:t>
            </a:r>
          </a:p>
          <a:p>
            <a:r>
              <a:rPr lang="en-US" dirty="0"/>
              <a:t>- Hibernating</a:t>
            </a:r>
            <a:r>
              <a:rPr lang="en-US" baseline="0" dirty="0"/>
              <a:t> </a:t>
            </a:r>
            <a:r>
              <a:rPr lang="en-US" baseline="0" dirty="0" err="1"/>
              <a:t>là</a:t>
            </a:r>
            <a:r>
              <a:rPr lang="en-US" baseline="0" dirty="0"/>
              <a:t> </a:t>
            </a:r>
            <a:r>
              <a:rPr lang="en-US" baseline="0" dirty="0" err="1"/>
              <a:t>khách</a:t>
            </a:r>
            <a:r>
              <a:rPr lang="en-US" baseline="0" dirty="0"/>
              <a:t> </a:t>
            </a:r>
            <a:r>
              <a:rPr lang="en-US" baseline="0" dirty="0" err="1"/>
              <a:t>hàng</a:t>
            </a:r>
            <a:r>
              <a:rPr lang="en-US" baseline="0" dirty="0"/>
              <a:t> chi </a:t>
            </a:r>
            <a:r>
              <a:rPr lang="en-US" baseline="0" dirty="0" err="1"/>
              <a:t>tiêu</a:t>
            </a:r>
            <a:r>
              <a:rPr lang="en-US" baseline="0" dirty="0"/>
              <a:t> </a:t>
            </a:r>
            <a:r>
              <a:rPr lang="en-US" baseline="0" dirty="0" err="1"/>
              <a:t>ít</a:t>
            </a:r>
            <a:r>
              <a:rPr lang="en-US" baseline="0" dirty="0"/>
              <a:t>, </a:t>
            </a:r>
            <a:r>
              <a:rPr lang="en-US" baseline="0" dirty="0" err="1"/>
              <a:t>ít</a:t>
            </a:r>
            <a:r>
              <a:rPr lang="en-US" baseline="0" dirty="0"/>
              <a:t> </a:t>
            </a:r>
            <a:r>
              <a:rPr lang="en-US" baseline="0" dirty="0" err="1"/>
              <a:t>mua</a:t>
            </a:r>
            <a:r>
              <a:rPr lang="en-US" baseline="0" dirty="0"/>
              <a:t> </a:t>
            </a:r>
            <a:r>
              <a:rPr lang="en-US" baseline="0" dirty="0" err="1"/>
              <a:t>sắm</a:t>
            </a:r>
            <a:r>
              <a:rPr lang="en-US" baseline="0" dirty="0"/>
              <a:t> </a:t>
            </a:r>
            <a:r>
              <a:rPr lang="en-US" baseline="0" dirty="0" err="1"/>
              <a:t>và</a:t>
            </a:r>
            <a:r>
              <a:rPr lang="en-US" baseline="0" dirty="0"/>
              <a:t> </a:t>
            </a:r>
            <a:r>
              <a:rPr lang="en-US" baseline="0" dirty="0" err="1"/>
              <a:t>đã</a:t>
            </a:r>
            <a:r>
              <a:rPr lang="en-US" baseline="0" dirty="0"/>
              <a:t> </a:t>
            </a:r>
            <a:r>
              <a:rPr lang="en-US" baseline="0" dirty="0" err="1"/>
              <a:t>thực</a:t>
            </a:r>
            <a:r>
              <a:rPr lang="en-US" baseline="0" dirty="0"/>
              <a:t> </a:t>
            </a:r>
            <a:r>
              <a:rPr lang="en-US" baseline="0" dirty="0" err="1"/>
              <a:t>hiện</a:t>
            </a:r>
            <a:r>
              <a:rPr lang="en-US" baseline="0" dirty="0"/>
              <a:t> </a:t>
            </a:r>
            <a:r>
              <a:rPr lang="en-US" baseline="0" dirty="0" err="1"/>
              <a:t>giao</a:t>
            </a:r>
            <a:r>
              <a:rPr lang="en-US" baseline="0" dirty="0"/>
              <a:t> </a:t>
            </a:r>
            <a:r>
              <a:rPr lang="en-US" baseline="0" dirty="0" err="1"/>
              <a:t>dịch</a:t>
            </a:r>
            <a:r>
              <a:rPr lang="en-US" baseline="0" dirty="0"/>
              <a:t> </a:t>
            </a:r>
            <a:r>
              <a:rPr lang="en-US" baseline="0" dirty="0" err="1"/>
              <a:t>rất</a:t>
            </a:r>
            <a:r>
              <a:rPr lang="en-US" baseline="0" dirty="0"/>
              <a:t> </a:t>
            </a:r>
            <a:r>
              <a:rPr lang="en-US" baseline="0" dirty="0" err="1"/>
              <a:t>lâu</a:t>
            </a:r>
            <a:r>
              <a:rPr lang="en-US" baseline="0" dirty="0"/>
              <a:t> </a:t>
            </a:r>
            <a:r>
              <a:rPr lang="en-US" baseline="0" dirty="0" err="1"/>
              <a:t>trước</a:t>
            </a:r>
            <a:r>
              <a:rPr lang="en-US" baseline="0" dirty="0"/>
              <a:t> </a:t>
            </a:r>
            <a:r>
              <a:rPr lang="en-US" baseline="0" dirty="0" err="1"/>
              <a:t>đó</a:t>
            </a:r>
            <a:endParaRPr lang="en-US" dirty="0"/>
          </a:p>
        </p:txBody>
      </p:sp>
      <p:sp>
        <p:nvSpPr>
          <p:cNvPr id="4" name="Slide Number Placeholder 3"/>
          <p:cNvSpPr>
            <a:spLocks noGrp="1"/>
          </p:cNvSpPr>
          <p:nvPr>
            <p:ph type="sldNum" sz="quarter" idx="10"/>
          </p:nvPr>
        </p:nvSpPr>
        <p:spPr/>
        <p:txBody>
          <a:bodyPr/>
          <a:lstStyle/>
          <a:p>
            <a:fld id="{C1328457-87C5-4658-81C3-0163F7CFE5C8}" type="slidenum">
              <a:rPr lang="en-US" smtClean="0"/>
              <a:t>18</a:t>
            </a:fld>
            <a:endParaRPr lang="en-US"/>
          </a:p>
        </p:txBody>
      </p:sp>
    </p:spTree>
    <p:extLst>
      <p:ext uri="{BB962C8B-B14F-4D97-AF65-F5344CB8AC3E}">
        <p14:creationId xmlns:p14="http://schemas.microsoft.com/office/powerpoint/2010/main" val="3048090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1328457-87C5-4658-81C3-0163F7CFE5C8}" type="slidenum">
              <a:rPr lang="en-US" smtClean="0"/>
              <a:t>21</a:t>
            </a:fld>
            <a:endParaRPr lang="en-US"/>
          </a:p>
        </p:txBody>
      </p:sp>
    </p:spTree>
    <p:extLst>
      <p:ext uri="{BB962C8B-B14F-4D97-AF65-F5344CB8AC3E}">
        <p14:creationId xmlns:p14="http://schemas.microsoft.com/office/powerpoint/2010/main" val="50110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D8BD707-D9CF-40AE-B4C6-C98DA3205C09}" type="datetimeFigureOut">
              <a:rPr lang="en-US" smtClean="0"/>
              <a:pPr/>
              <a:t>6/13/2023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555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731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Hình ảnh 4" descr="Ảnh có chứa biểu đồ&#10;&#10;Mô tả được tạo tự động">
            <a:extLst>
              <a:ext uri="{FF2B5EF4-FFF2-40B4-BE49-F238E27FC236}">
                <a16:creationId xmlns:a16="http://schemas.microsoft.com/office/drawing/2014/main" id="{26E1CFB8-90EA-D807-BFA6-18EDDB8DE717}"/>
              </a:ext>
            </a:extLst>
          </p:cNvPr>
          <p:cNvPicPr>
            <a:picLocks noChangeAspect="1"/>
          </p:cNvPicPr>
          <p:nvPr/>
        </p:nvPicPr>
        <p:blipFill rotWithShape="1">
          <a:blip r:embed="rId3"/>
          <a:srcRect r="1314" b="-1"/>
          <a:stretch/>
        </p:blipFill>
        <p:spPr>
          <a:xfrm>
            <a:off x="20" y="1367"/>
            <a:ext cx="13004780" cy="7313833"/>
          </a:xfrm>
          <a:prstGeom prst="rect">
            <a:avLst/>
          </a:prstGeom>
        </p:spPr>
      </p:pic>
      <p:sp>
        <p:nvSpPr>
          <p:cNvPr id="7" name="AutoShape 7"/>
          <p:cNvSpPr/>
          <p:nvPr/>
        </p:nvSpPr>
        <p:spPr>
          <a:xfrm>
            <a:off x="8553240" y="8128000"/>
            <a:ext cx="4451560" cy="0"/>
          </a:xfrm>
          <a:prstGeom prst="line">
            <a:avLst/>
          </a:prstGeom>
          <a:ln w="57150" cap="flat">
            <a:solidFill>
              <a:srgbClr val="FFDE59"/>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7A3E44DB-D5D4-E06C-9CFE-D84DCAAD4FCF}"/>
              </a:ext>
            </a:extLst>
          </p:cNvPr>
          <p:cNvPicPr>
            <a:picLocks noChangeAspect="1"/>
          </p:cNvPicPr>
          <p:nvPr/>
        </p:nvPicPr>
        <p:blipFill>
          <a:blip r:embed="rId2"/>
          <a:stretch>
            <a:fillRect/>
          </a:stretch>
        </p:blipFill>
        <p:spPr>
          <a:xfrm>
            <a:off x="482600" y="304800"/>
            <a:ext cx="7620000" cy="3609184"/>
          </a:xfrm>
          <a:prstGeom prst="rect">
            <a:avLst/>
          </a:prstGeom>
        </p:spPr>
      </p:pic>
      <p:pic>
        <p:nvPicPr>
          <p:cNvPr id="5" name="Hình ảnh 4">
            <a:extLst>
              <a:ext uri="{FF2B5EF4-FFF2-40B4-BE49-F238E27FC236}">
                <a16:creationId xmlns:a16="http://schemas.microsoft.com/office/drawing/2014/main" id="{CDBEE5BB-EA51-8E26-CF6B-A437360F6333}"/>
              </a:ext>
            </a:extLst>
          </p:cNvPr>
          <p:cNvPicPr>
            <a:picLocks noChangeAspect="1"/>
          </p:cNvPicPr>
          <p:nvPr/>
        </p:nvPicPr>
        <p:blipFill>
          <a:blip r:embed="rId3"/>
          <a:stretch>
            <a:fillRect/>
          </a:stretch>
        </p:blipFill>
        <p:spPr>
          <a:xfrm>
            <a:off x="482600" y="4343400"/>
            <a:ext cx="3852672" cy="2133600"/>
          </a:xfrm>
          <a:prstGeom prst="rect">
            <a:avLst/>
          </a:prstGeom>
        </p:spPr>
      </p:pic>
      <p:pic>
        <p:nvPicPr>
          <p:cNvPr id="7" name="Hình ảnh 6">
            <a:extLst>
              <a:ext uri="{FF2B5EF4-FFF2-40B4-BE49-F238E27FC236}">
                <a16:creationId xmlns:a16="http://schemas.microsoft.com/office/drawing/2014/main" id="{FEC0D574-A9B6-A5ED-6145-D6D4F2F16DCE}"/>
              </a:ext>
            </a:extLst>
          </p:cNvPr>
          <p:cNvPicPr>
            <a:picLocks noChangeAspect="1"/>
          </p:cNvPicPr>
          <p:nvPr/>
        </p:nvPicPr>
        <p:blipFill>
          <a:blip r:embed="rId4"/>
          <a:stretch>
            <a:fillRect/>
          </a:stretch>
        </p:blipFill>
        <p:spPr>
          <a:xfrm>
            <a:off x="4673600" y="4353722"/>
            <a:ext cx="3852672" cy="2123278"/>
          </a:xfrm>
          <a:prstGeom prst="rect">
            <a:avLst/>
          </a:prstGeom>
        </p:spPr>
      </p:pic>
      <p:sp>
        <p:nvSpPr>
          <p:cNvPr id="8" name="Hộp Văn bản 7">
            <a:extLst>
              <a:ext uri="{FF2B5EF4-FFF2-40B4-BE49-F238E27FC236}">
                <a16:creationId xmlns:a16="http://schemas.microsoft.com/office/drawing/2014/main" id="{0338B7C9-2E04-7B3C-1EA7-EF66CEDA2143}"/>
              </a:ext>
            </a:extLst>
          </p:cNvPr>
          <p:cNvSpPr txBox="1"/>
          <p:nvPr/>
        </p:nvSpPr>
        <p:spPr>
          <a:xfrm>
            <a:off x="8864600" y="838200"/>
            <a:ext cx="3810000"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Nhóm</a:t>
            </a:r>
            <a:r>
              <a:rPr lang="en-US" dirty="0"/>
              <a:t> </a:t>
            </a:r>
            <a:r>
              <a:rPr lang="en-US" dirty="0" err="1"/>
              <a:t>ngành</a:t>
            </a:r>
            <a:r>
              <a:rPr lang="en-US" dirty="0"/>
              <a:t> </a:t>
            </a:r>
            <a:r>
              <a:rPr lang="en-US" dirty="0" err="1"/>
              <a:t>hàng</a:t>
            </a:r>
            <a:r>
              <a:rPr lang="en-US" dirty="0"/>
              <a:t> </a:t>
            </a:r>
            <a:r>
              <a:rPr lang="en-US" dirty="0" err="1"/>
              <a:t>về</a:t>
            </a:r>
            <a:r>
              <a:rPr lang="en-US" dirty="0"/>
              <a:t> </a:t>
            </a:r>
            <a:r>
              <a:rPr lang="en-US" dirty="0" err="1"/>
              <a:t>sức</a:t>
            </a:r>
            <a:r>
              <a:rPr lang="en-US" dirty="0"/>
              <a:t> </a:t>
            </a:r>
            <a:r>
              <a:rPr lang="en-US" dirty="0" err="1"/>
              <a:t>khỏe</a:t>
            </a:r>
            <a:r>
              <a:rPr lang="en-US" dirty="0"/>
              <a:t> </a:t>
            </a:r>
            <a:r>
              <a:rPr lang="en-US" dirty="0" err="1"/>
              <a:t>sắc</a:t>
            </a:r>
            <a:r>
              <a:rPr lang="en-US" dirty="0"/>
              <a:t> </a:t>
            </a:r>
            <a:r>
              <a:rPr lang="en-US" dirty="0" err="1"/>
              <a:t>đẹp</a:t>
            </a:r>
            <a:r>
              <a:rPr lang="en-US" dirty="0"/>
              <a:t>, </a:t>
            </a:r>
            <a:r>
              <a:rPr lang="en-US" dirty="0" err="1"/>
              <a:t>Đồ</a:t>
            </a:r>
            <a:r>
              <a:rPr lang="en-US" dirty="0"/>
              <a:t> </a:t>
            </a:r>
            <a:r>
              <a:rPr lang="en-US" dirty="0" err="1"/>
              <a:t>dùng</a:t>
            </a:r>
            <a:r>
              <a:rPr lang="en-US" dirty="0"/>
              <a:t> </a:t>
            </a:r>
            <a:r>
              <a:rPr lang="en-US" dirty="0" err="1"/>
              <a:t>gia</a:t>
            </a:r>
            <a:r>
              <a:rPr lang="en-US" dirty="0"/>
              <a:t> </a:t>
            </a:r>
            <a:r>
              <a:rPr lang="en-US" dirty="0" err="1"/>
              <a:t>đình</a:t>
            </a:r>
            <a:r>
              <a:rPr lang="en-US" dirty="0"/>
              <a:t>, </a:t>
            </a:r>
            <a:r>
              <a:rPr lang="en-US" dirty="0" err="1"/>
              <a:t>quà</a:t>
            </a:r>
            <a:r>
              <a:rPr lang="en-US" dirty="0"/>
              <a:t> </a:t>
            </a:r>
            <a:r>
              <a:rPr lang="en-US" dirty="0" err="1"/>
              <a:t>tặng</a:t>
            </a:r>
            <a:r>
              <a:rPr lang="en-US" dirty="0"/>
              <a:t> </a:t>
            </a:r>
            <a:r>
              <a:rPr lang="en-US" dirty="0" err="1"/>
              <a:t>có</a:t>
            </a:r>
            <a:r>
              <a:rPr lang="en-US" dirty="0"/>
              <a:t> </a:t>
            </a:r>
            <a:r>
              <a:rPr lang="en-US" dirty="0" err="1"/>
              <a:t>số</a:t>
            </a:r>
            <a:r>
              <a:rPr lang="en-US" dirty="0"/>
              <a:t> </a:t>
            </a:r>
            <a:r>
              <a:rPr lang="en-US" dirty="0" err="1"/>
              <a:t>bán</a:t>
            </a:r>
            <a:r>
              <a:rPr lang="en-US" dirty="0"/>
              <a:t> </a:t>
            </a:r>
            <a:r>
              <a:rPr lang="en-US" dirty="0" err="1"/>
              <a:t>rất</a:t>
            </a:r>
            <a:r>
              <a:rPr lang="en-US" dirty="0"/>
              <a:t> </a:t>
            </a:r>
            <a:r>
              <a:rPr lang="en-US" dirty="0" err="1"/>
              <a:t>tốt</a:t>
            </a:r>
            <a:r>
              <a:rPr lang="en-US" dirty="0"/>
              <a:t> </a:t>
            </a:r>
            <a:r>
              <a:rPr lang="en-US" dirty="0" err="1"/>
              <a:t>và</a:t>
            </a:r>
            <a:r>
              <a:rPr lang="en-US" dirty="0"/>
              <a:t> </a:t>
            </a:r>
            <a:r>
              <a:rPr lang="en-US" dirty="0" err="1"/>
              <a:t>doanh</a:t>
            </a:r>
            <a:r>
              <a:rPr lang="en-US" dirty="0"/>
              <a:t> </a:t>
            </a:r>
            <a:r>
              <a:rPr lang="en-US" dirty="0" err="1"/>
              <a:t>thu</a:t>
            </a:r>
            <a:r>
              <a:rPr lang="en-US" dirty="0"/>
              <a:t> </a:t>
            </a:r>
            <a:r>
              <a:rPr lang="en-US" dirty="0" err="1"/>
              <a:t>đem</a:t>
            </a:r>
            <a:r>
              <a:rPr lang="en-US" dirty="0"/>
              <a:t> </a:t>
            </a:r>
            <a:r>
              <a:rPr lang="en-US" dirty="0" err="1"/>
              <a:t>về</a:t>
            </a:r>
            <a:r>
              <a:rPr lang="en-US" dirty="0"/>
              <a:t> </a:t>
            </a:r>
            <a:r>
              <a:rPr lang="en-US" dirty="0" err="1"/>
              <a:t>cũng</a:t>
            </a:r>
            <a:r>
              <a:rPr lang="en-US" dirty="0"/>
              <a:t> </a:t>
            </a:r>
            <a:r>
              <a:rPr lang="en-US" dirty="0" err="1"/>
              <a:t>là</a:t>
            </a:r>
            <a:r>
              <a:rPr lang="en-US" dirty="0"/>
              <a:t> </a:t>
            </a:r>
            <a:r>
              <a:rPr lang="en-US" dirty="0" err="1"/>
              <a:t>cao</a:t>
            </a:r>
            <a:r>
              <a:rPr lang="en-US" dirty="0"/>
              <a:t> </a:t>
            </a:r>
            <a:r>
              <a:rPr lang="en-US" dirty="0" err="1"/>
              <a:t>nhất</a:t>
            </a:r>
            <a:r>
              <a:rPr lang="en-US" dirty="0"/>
              <a:t> </a:t>
            </a:r>
            <a:r>
              <a:rPr lang="en-US" dirty="0" err="1"/>
              <a:t>trong</a:t>
            </a:r>
            <a:r>
              <a:rPr lang="en-US" dirty="0"/>
              <a:t> </a:t>
            </a:r>
            <a:r>
              <a:rPr lang="en-US" dirty="0" err="1"/>
              <a:t>số</a:t>
            </a:r>
            <a:r>
              <a:rPr lang="en-US" dirty="0"/>
              <a:t> </a:t>
            </a:r>
            <a:r>
              <a:rPr lang="en-US" dirty="0" err="1"/>
              <a:t>các</a:t>
            </a:r>
            <a:r>
              <a:rPr lang="en-US" dirty="0"/>
              <a:t> </a:t>
            </a:r>
            <a:r>
              <a:rPr lang="en-US" dirty="0" err="1"/>
              <a:t>ngành</a:t>
            </a:r>
            <a:r>
              <a:rPr lang="en-US" dirty="0"/>
              <a:t> </a:t>
            </a:r>
            <a:r>
              <a:rPr lang="en-US" dirty="0" err="1"/>
              <a:t>hàng</a:t>
            </a:r>
            <a:r>
              <a:rPr lang="en-US" dirty="0"/>
              <a:t> </a:t>
            </a:r>
            <a:r>
              <a:rPr lang="en-US" dirty="0" err="1"/>
              <a:t>của</a:t>
            </a:r>
            <a:r>
              <a:rPr lang="en-US" dirty="0"/>
              <a:t> </a:t>
            </a:r>
            <a:r>
              <a:rPr lang="en-US" dirty="0" err="1"/>
              <a:t>công</a:t>
            </a:r>
            <a:r>
              <a:rPr lang="en-US" dirty="0"/>
              <a:t> 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40264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200" y="-1247983"/>
            <a:ext cx="13340949" cy="1108645"/>
            <a:chOff x="0" y="0"/>
            <a:chExt cx="6346215" cy="1783971"/>
          </a:xfrm>
        </p:grpSpPr>
        <p:sp>
          <p:nvSpPr>
            <p:cNvPr id="3" name="Freeform 3"/>
            <p:cNvSpPr/>
            <p:nvPr/>
          </p:nvSpPr>
          <p:spPr>
            <a:xfrm>
              <a:off x="0" y="0"/>
              <a:ext cx="6346215" cy="1783971"/>
            </a:xfrm>
            <a:custGeom>
              <a:avLst/>
              <a:gdLst/>
              <a:ahLst/>
              <a:cxnLst/>
              <a:rect l="l" t="t" r="r" b="b"/>
              <a:pathLst>
                <a:path w="6346215" h="1783971">
                  <a:moveTo>
                    <a:pt x="0" y="0"/>
                  </a:moveTo>
                  <a:lnTo>
                    <a:pt x="6346215" y="0"/>
                  </a:lnTo>
                  <a:lnTo>
                    <a:pt x="6346215" y="1783971"/>
                  </a:lnTo>
                  <a:lnTo>
                    <a:pt x="0" y="1783971"/>
                  </a:lnTo>
                  <a:close/>
                </a:path>
              </a:pathLst>
            </a:custGeom>
            <a:solidFill>
              <a:srgbClr val="18445D"/>
            </a:solidFill>
          </p:spPr>
          <p:txBody>
            <a:bodyPr/>
            <a:lstStyle/>
            <a:p>
              <a:endParaRPr lang="en-US" sz="2400" dirty="0"/>
            </a:p>
          </p:txBody>
        </p:sp>
      </p:grpSp>
      <p:sp>
        <p:nvSpPr>
          <p:cNvPr id="6" name="TextBox 6"/>
          <p:cNvSpPr txBox="1"/>
          <p:nvPr/>
        </p:nvSpPr>
        <p:spPr>
          <a:xfrm>
            <a:off x="711200" y="3581400"/>
            <a:ext cx="11379200" cy="2273699"/>
          </a:xfrm>
          <a:prstGeom prst="rect">
            <a:avLst/>
          </a:prstGeom>
        </p:spPr>
        <p:txBody>
          <a:bodyPr wrap="square" lIns="0" tIns="0" rIns="0" bIns="0" rtlCol="0" anchor="t">
            <a:spAutoFit/>
          </a:bodyPr>
          <a:lstStyle/>
          <a:p>
            <a:pPr marL="380990" indent="-380990">
              <a:lnSpc>
                <a:spcPct val="200000"/>
              </a:lnSpc>
              <a:buFont typeface="Arial" panose="020B0604020202020204" pitchFamily="34" charset="0"/>
              <a:buChar char="•"/>
            </a:pPr>
            <a:r>
              <a:rPr lang="en-US" sz="1920" dirty="0" err="1">
                <a:solidFill>
                  <a:srgbClr val="000000"/>
                </a:solidFill>
                <a:latin typeface="Times New Roman" panose="02020603050405020304" pitchFamily="18" charset="0"/>
                <a:cs typeface="Times New Roman" panose="02020603050405020304" pitchFamily="18" charset="0"/>
              </a:rPr>
              <a:t>Thông</a:t>
            </a:r>
            <a:r>
              <a:rPr lang="en-US" sz="1920" dirty="0">
                <a:solidFill>
                  <a:srgbClr val="000000"/>
                </a:solidFill>
                <a:latin typeface="Times New Roman" panose="02020603050405020304" pitchFamily="18" charset="0"/>
                <a:cs typeface="Times New Roman" panose="02020603050405020304" pitchFamily="18" charset="0"/>
              </a:rPr>
              <a:t> tin </a:t>
            </a:r>
            <a:r>
              <a:rPr lang="en-US" sz="1920" dirty="0" err="1">
                <a:solidFill>
                  <a:srgbClr val="000000"/>
                </a:solidFill>
                <a:latin typeface="Times New Roman" panose="02020603050405020304" pitchFamily="18" charset="0"/>
                <a:cs typeface="Times New Roman" panose="02020603050405020304" pitchFamily="18" charset="0"/>
              </a:rPr>
              <a:t>mô</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tả</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phẩm</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được</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đo</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bằng</a:t>
            </a:r>
            <a:r>
              <a:rPr lang="en-US" sz="1920" dirty="0">
                <a:solidFill>
                  <a:srgbClr val="000000"/>
                </a:solidFill>
                <a:latin typeface="Times New Roman" panose="02020603050405020304" pitchFamily="18" charset="0"/>
                <a:cs typeface="Times New Roman" panose="02020603050405020304" pitchFamily="18" charset="0"/>
              </a:rPr>
              <a:t> 3 </a:t>
            </a:r>
            <a:r>
              <a:rPr lang="en-US" sz="1920" dirty="0" err="1">
                <a:solidFill>
                  <a:srgbClr val="000000"/>
                </a:solidFill>
                <a:latin typeface="Times New Roman" panose="02020603050405020304" pitchFamily="18" charset="0"/>
                <a:cs typeface="Times New Roman" panose="02020603050405020304" pitchFamily="18" charset="0"/>
              </a:rPr>
              <a:t>chỉ</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số</a:t>
            </a:r>
            <a:r>
              <a:rPr lang="en-US" sz="1920"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số</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ký</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tự</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tiêu</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đề</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sản</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phẩm</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số</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ký</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tự</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trong</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phần</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mô</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tả</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sản</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phẩm</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và</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số</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lượng</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hình</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ảnh</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sản</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phẩm</a:t>
            </a:r>
            <a:r>
              <a:rPr lang="en-US" sz="1920" i="1" dirty="0">
                <a:solidFill>
                  <a:srgbClr val="000000"/>
                </a:solidFill>
                <a:latin typeface="Times New Roman" panose="02020603050405020304" pitchFamily="18" charset="0"/>
                <a:cs typeface="Times New Roman" panose="02020603050405020304" pitchFamily="18" charset="0"/>
              </a:rPr>
              <a:t>. </a:t>
            </a:r>
          </a:p>
          <a:p>
            <a:pPr>
              <a:lnSpc>
                <a:spcPct val="200000"/>
              </a:lnSpc>
            </a:pPr>
            <a:r>
              <a:rPr lang="en-US" sz="1920" dirty="0">
                <a:solidFill>
                  <a:srgbClr val="000000"/>
                </a:solidFill>
                <a:latin typeface="Times New Roman" panose="02020603050405020304" pitchFamily="18" charset="0"/>
                <a:cs typeface="Times New Roman" panose="02020603050405020304" pitchFamily="18" charset="0"/>
              </a:rPr>
              <a:t>=&gt; Thông qua 3 </a:t>
            </a:r>
            <a:r>
              <a:rPr lang="en-US" sz="1920" dirty="0" err="1">
                <a:solidFill>
                  <a:srgbClr val="000000"/>
                </a:solidFill>
                <a:latin typeface="Times New Roman" panose="02020603050405020304" pitchFamily="18" charset="0"/>
                <a:cs typeface="Times New Roman" panose="02020603050405020304" pitchFamily="18" charset="0"/>
              </a:rPr>
              <a:t>yếu</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tố</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này</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chỉ</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ra</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rằng</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đối</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với</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những</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phẩm</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có</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thông</a:t>
            </a:r>
            <a:r>
              <a:rPr lang="en-US" sz="1920" dirty="0">
                <a:solidFill>
                  <a:srgbClr val="000000"/>
                </a:solidFill>
                <a:latin typeface="Times New Roman" panose="02020603050405020304" pitchFamily="18" charset="0"/>
                <a:cs typeface="Times New Roman" panose="02020603050405020304" pitchFamily="18" charset="0"/>
              </a:rPr>
              <a:t> tin </a:t>
            </a:r>
            <a:r>
              <a:rPr lang="en-US" sz="1920" dirty="0" err="1">
                <a:solidFill>
                  <a:srgbClr val="000000"/>
                </a:solidFill>
                <a:latin typeface="Times New Roman" panose="02020603050405020304" pitchFamily="18" charset="0"/>
                <a:cs typeface="Times New Roman" panose="02020603050405020304" pitchFamily="18" charset="0"/>
              </a:rPr>
              <a:t>sản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phẩm</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ngắn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gọn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hoặc</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cơ</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bản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dễ</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hiểu</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sẽ</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có</a:t>
            </a:r>
            <a:r>
              <a:rPr lang="en-US" sz="1920"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hiệu</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quả</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bán</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hàng</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tốt</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hơn</a:t>
            </a:r>
            <a:r>
              <a:rPr lang="en-US" sz="1920" b="1"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những</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phẩm</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có</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phần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mô</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tả</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quá</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ít</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hoặc</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quá</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nhiều</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thông</a:t>
            </a:r>
            <a:r>
              <a:rPr lang="en-US" sz="1920" dirty="0">
                <a:solidFill>
                  <a:srgbClr val="000000"/>
                </a:solidFill>
                <a:latin typeface="Times New Roman" panose="02020603050405020304" pitchFamily="18" charset="0"/>
                <a:cs typeface="Times New Roman" panose="02020603050405020304" pitchFamily="18" charset="0"/>
              </a:rPr>
              <a:t> tin</a:t>
            </a:r>
          </a:p>
        </p:txBody>
      </p:sp>
      <p:sp>
        <p:nvSpPr>
          <p:cNvPr id="7" name="AutoShape 7"/>
          <p:cNvSpPr/>
          <p:nvPr/>
        </p:nvSpPr>
        <p:spPr>
          <a:xfrm>
            <a:off x="8553240" y="8128000"/>
            <a:ext cx="4451560" cy="0"/>
          </a:xfrm>
          <a:prstGeom prst="line">
            <a:avLst/>
          </a:prstGeom>
          <a:ln w="57150" cap="flat">
            <a:solidFill>
              <a:srgbClr val="FFDE59"/>
            </a:solidFill>
            <a:prstDash val="solid"/>
            <a:headEnd type="none" w="sm" len="sm"/>
            <a:tailEnd type="none" w="sm" len="sm"/>
          </a:ln>
        </p:spPr>
      </p:sp>
      <p:pic>
        <p:nvPicPr>
          <p:cNvPr id="4" name="Picture 3"/>
          <p:cNvPicPr>
            <a:picLocks noChangeAspect="1"/>
          </p:cNvPicPr>
          <p:nvPr/>
        </p:nvPicPr>
        <p:blipFill>
          <a:blip r:embed="rId3"/>
          <a:stretch>
            <a:fillRect/>
          </a:stretch>
        </p:blipFill>
        <p:spPr>
          <a:xfrm>
            <a:off x="1422401" y="391504"/>
            <a:ext cx="6070600" cy="2928800"/>
          </a:xfrm>
          <a:prstGeom prst="rect">
            <a:avLst/>
          </a:prstGeom>
        </p:spPr>
      </p:pic>
      <p:sp>
        <p:nvSpPr>
          <p:cNvPr id="8" name="TextBox 37">
            <a:extLst>
              <a:ext uri="{FF2B5EF4-FFF2-40B4-BE49-F238E27FC236}">
                <a16:creationId xmlns:a16="http://schemas.microsoft.com/office/drawing/2014/main" id="{A078ACAE-9983-4762-AAD1-5060900BDA8F}"/>
              </a:ext>
            </a:extLst>
          </p:cNvPr>
          <p:cNvSpPr txBox="1"/>
          <p:nvPr/>
        </p:nvSpPr>
        <p:spPr>
          <a:xfrm>
            <a:off x="351112" y="-1045476"/>
            <a:ext cx="12450488" cy="617285"/>
          </a:xfrm>
          <a:prstGeom prst="rect">
            <a:avLst/>
          </a:prstGeom>
        </p:spPr>
        <p:txBody>
          <a:bodyPr wrap="square" lIns="0" tIns="0" rIns="0" bIns="0" rtlCol="0" anchor="t">
            <a:spAutoFit/>
          </a:bodyPr>
          <a:lstStyle/>
          <a:p>
            <a:pPr>
              <a:lnSpc>
                <a:spcPts val="5176"/>
              </a:lnSpc>
            </a:pPr>
            <a:r>
              <a:rPr lang="en-US" sz="3697" dirty="0">
                <a:solidFill>
                  <a:srgbClr val="FFFFFF"/>
                </a:solidFill>
                <a:latin typeface="Montserrat Extra-Bold"/>
              </a:rPr>
              <a:t>I. TÌNH HÌNH KINH DOANH</a:t>
            </a:r>
          </a:p>
        </p:txBody>
      </p:sp>
    </p:spTree>
    <p:extLst>
      <p:ext uri="{BB962C8B-B14F-4D97-AF65-F5344CB8AC3E}">
        <p14:creationId xmlns:p14="http://schemas.microsoft.com/office/powerpoint/2010/main" val="1915123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731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Hình ảnh 2">
            <a:extLst>
              <a:ext uri="{FF2B5EF4-FFF2-40B4-BE49-F238E27FC236}">
                <a16:creationId xmlns:a16="http://schemas.microsoft.com/office/drawing/2014/main" id="{19203D8B-5A82-B444-A70E-D59DCE06B7A2}"/>
              </a:ext>
            </a:extLst>
          </p:cNvPr>
          <p:cNvPicPr>
            <a:picLocks noChangeAspect="1"/>
          </p:cNvPicPr>
          <p:nvPr/>
        </p:nvPicPr>
        <p:blipFill rotWithShape="1">
          <a:blip r:embed="rId2"/>
          <a:srcRect r="1314" b="-1"/>
          <a:stretch/>
        </p:blipFill>
        <p:spPr>
          <a:xfrm>
            <a:off x="20" y="1367"/>
            <a:ext cx="13004780" cy="7313833"/>
          </a:xfrm>
          <a:prstGeom prst="rect">
            <a:avLst/>
          </a:prstGeom>
        </p:spPr>
      </p:pic>
    </p:spTree>
    <p:extLst>
      <p:ext uri="{BB962C8B-B14F-4D97-AF65-F5344CB8AC3E}">
        <p14:creationId xmlns:p14="http://schemas.microsoft.com/office/powerpoint/2010/main" val="3123170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9FABB69-295F-47DF-8286-3C1B9513494D}"/>
              </a:ext>
            </a:extLst>
          </p:cNvPr>
          <p:cNvGrpSpPr/>
          <p:nvPr/>
        </p:nvGrpSpPr>
        <p:grpSpPr>
          <a:xfrm>
            <a:off x="1" y="-1219200"/>
            <a:ext cx="14024783" cy="1326216"/>
            <a:chOff x="0" y="0"/>
            <a:chExt cx="13110382" cy="2405997"/>
          </a:xfrm>
        </p:grpSpPr>
        <p:grpSp>
          <p:nvGrpSpPr>
            <p:cNvPr id="3" name="Group 3">
              <a:extLst>
                <a:ext uri="{FF2B5EF4-FFF2-40B4-BE49-F238E27FC236}">
                  <a16:creationId xmlns:a16="http://schemas.microsoft.com/office/drawing/2014/main" id="{FAF25E31-2C7B-4C5D-942A-8C7D58E6F294}"/>
                </a:ext>
              </a:extLst>
            </p:cNvPr>
            <p:cNvGrpSpPr/>
            <p:nvPr/>
          </p:nvGrpSpPr>
          <p:grpSpPr>
            <a:xfrm>
              <a:off x="0" y="0"/>
              <a:ext cx="13110382" cy="2405997"/>
              <a:chOff x="0" y="0"/>
              <a:chExt cx="6236536" cy="1144519"/>
            </a:xfrm>
          </p:grpSpPr>
          <p:sp>
            <p:nvSpPr>
              <p:cNvPr id="5" name="Freeform 4">
                <a:extLst>
                  <a:ext uri="{FF2B5EF4-FFF2-40B4-BE49-F238E27FC236}">
                    <a16:creationId xmlns:a16="http://schemas.microsoft.com/office/drawing/2014/main" id="{18E49789-5D7F-47A9-8132-6F39DE388C58}"/>
                  </a:ext>
                </a:extLst>
              </p:cNvPr>
              <p:cNvSpPr/>
              <p:nvPr/>
            </p:nvSpPr>
            <p:spPr>
              <a:xfrm>
                <a:off x="0" y="0"/>
                <a:ext cx="6236536" cy="1144519"/>
              </a:xfrm>
              <a:custGeom>
                <a:avLst/>
                <a:gdLst/>
                <a:ahLst/>
                <a:cxnLst/>
                <a:rect l="l" t="t" r="r" b="b"/>
                <a:pathLst>
                  <a:path w="6236536" h="1144519">
                    <a:moveTo>
                      <a:pt x="0" y="0"/>
                    </a:moveTo>
                    <a:lnTo>
                      <a:pt x="6236536" y="0"/>
                    </a:lnTo>
                    <a:lnTo>
                      <a:pt x="6236536" y="1144519"/>
                    </a:lnTo>
                    <a:lnTo>
                      <a:pt x="0" y="1144519"/>
                    </a:lnTo>
                    <a:close/>
                  </a:path>
                </a:pathLst>
              </a:custGeom>
              <a:solidFill>
                <a:srgbClr val="18445D"/>
              </a:solidFill>
            </p:spPr>
          </p:sp>
        </p:grpSp>
        <p:sp>
          <p:nvSpPr>
            <p:cNvPr id="4" name="AutoShape 5">
              <a:extLst>
                <a:ext uri="{FF2B5EF4-FFF2-40B4-BE49-F238E27FC236}">
                  <a16:creationId xmlns:a16="http://schemas.microsoft.com/office/drawing/2014/main" id="{6522DD55-DD9E-4F88-A501-6163BC90B1C7}"/>
                </a:ext>
              </a:extLst>
            </p:cNvPr>
            <p:cNvSpPr/>
            <p:nvPr/>
          </p:nvSpPr>
          <p:spPr>
            <a:xfrm>
              <a:off x="8485851" y="1217184"/>
              <a:ext cx="4624531" cy="0"/>
            </a:xfrm>
            <a:prstGeom prst="line">
              <a:avLst/>
            </a:prstGeom>
            <a:ln w="81280" cap="flat">
              <a:solidFill>
                <a:srgbClr val="FFFFFF"/>
              </a:solidFill>
              <a:prstDash val="solid"/>
              <a:headEnd type="none" w="sm" len="sm"/>
              <a:tailEnd type="none" w="sm" len="sm"/>
            </a:ln>
          </p:spPr>
        </p:sp>
      </p:grpSp>
      <p:sp>
        <p:nvSpPr>
          <p:cNvPr id="6" name="TextBox 37">
            <a:extLst>
              <a:ext uri="{FF2B5EF4-FFF2-40B4-BE49-F238E27FC236}">
                <a16:creationId xmlns:a16="http://schemas.microsoft.com/office/drawing/2014/main" id="{C6357735-6696-4086-B0AF-695DC34F7382}"/>
              </a:ext>
            </a:extLst>
          </p:cNvPr>
          <p:cNvSpPr txBox="1"/>
          <p:nvPr/>
        </p:nvSpPr>
        <p:spPr>
          <a:xfrm>
            <a:off x="508000" y="-971739"/>
            <a:ext cx="10668000" cy="617285"/>
          </a:xfrm>
          <a:prstGeom prst="rect">
            <a:avLst/>
          </a:prstGeom>
        </p:spPr>
        <p:txBody>
          <a:bodyPr wrap="square" lIns="0" tIns="0" rIns="0" bIns="0" rtlCol="0" anchor="t">
            <a:spAutoFit/>
          </a:bodyPr>
          <a:lstStyle/>
          <a:p>
            <a:pPr>
              <a:lnSpc>
                <a:spcPts val="5176"/>
              </a:lnSpc>
            </a:pPr>
            <a:r>
              <a:rPr lang="en-US" sz="3697" dirty="0">
                <a:solidFill>
                  <a:srgbClr val="FFFFFF"/>
                </a:solidFill>
                <a:latin typeface="Montserrat Extra-Bold"/>
              </a:rPr>
              <a:t>c. </a:t>
            </a:r>
            <a:r>
              <a:rPr lang="en-US" sz="3697" dirty="0" err="1">
                <a:solidFill>
                  <a:srgbClr val="FFFFFF"/>
                </a:solidFill>
                <a:latin typeface="Montserrat Extra-Bold"/>
              </a:rPr>
              <a:t>Điểm</a:t>
            </a:r>
            <a:r>
              <a:rPr lang="en-US" sz="3697" dirty="0">
                <a:solidFill>
                  <a:srgbClr val="FFFFFF"/>
                </a:solidFill>
                <a:latin typeface="Montserrat Extra-Bold"/>
              </a:rPr>
              <a:t> </a:t>
            </a:r>
            <a:r>
              <a:rPr lang="en-US" sz="3697" dirty="0" err="1">
                <a:solidFill>
                  <a:srgbClr val="FFFFFF"/>
                </a:solidFill>
                <a:latin typeface="Montserrat Extra-Bold"/>
              </a:rPr>
              <a:t>đánh</a:t>
            </a:r>
            <a:r>
              <a:rPr lang="en-US" sz="3697" dirty="0">
                <a:solidFill>
                  <a:srgbClr val="FFFFFF"/>
                </a:solidFill>
                <a:latin typeface="Montserrat Extra-Bold"/>
              </a:rPr>
              <a:t> </a:t>
            </a:r>
            <a:r>
              <a:rPr lang="en-US" sz="3697" dirty="0" err="1">
                <a:solidFill>
                  <a:srgbClr val="FFFFFF"/>
                </a:solidFill>
                <a:latin typeface="Montserrat Extra-Bold"/>
              </a:rPr>
              <a:t>giá</a:t>
            </a:r>
            <a:r>
              <a:rPr lang="en-US" sz="3697" dirty="0">
                <a:solidFill>
                  <a:srgbClr val="FFFFFF"/>
                </a:solidFill>
                <a:latin typeface="Montserrat Extra-Bold"/>
              </a:rPr>
              <a:t> </a:t>
            </a:r>
            <a:r>
              <a:rPr lang="en-US" sz="3697" dirty="0" err="1">
                <a:solidFill>
                  <a:srgbClr val="FFFFFF"/>
                </a:solidFill>
                <a:latin typeface="Montserrat Extra-Bold"/>
              </a:rPr>
              <a:t>của</a:t>
            </a:r>
            <a:r>
              <a:rPr lang="en-US" sz="3697" dirty="0">
                <a:solidFill>
                  <a:srgbClr val="FFFFFF"/>
                </a:solidFill>
                <a:latin typeface="Montserrat Extra-Bold"/>
              </a:rPr>
              <a:t> </a:t>
            </a:r>
            <a:r>
              <a:rPr lang="en-US" sz="3697" dirty="0" err="1">
                <a:solidFill>
                  <a:srgbClr val="FFFFFF"/>
                </a:solidFill>
                <a:latin typeface="Montserrat Extra-Bold"/>
              </a:rPr>
              <a:t>khách</a:t>
            </a:r>
            <a:r>
              <a:rPr lang="en-US" sz="3697" dirty="0">
                <a:solidFill>
                  <a:srgbClr val="FFFFFF"/>
                </a:solidFill>
                <a:latin typeface="Montserrat Extra-Bold"/>
              </a:rPr>
              <a:t> </a:t>
            </a:r>
            <a:r>
              <a:rPr lang="en-US" sz="3697" dirty="0" err="1">
                <a:solidFill>
                  <a:srgbClr val="FFFFFF"/>
                </a:solidFill>
                <a:latin typeface="Montserrat Extra-Bold"/>
              </a:rPr>
              <a:t>hàng</a:t>
            </a:r>
            <a:endParaRPr lang="en-US" sz="3697" dirty="0">
              <a:solidFill>
                <a:srgbClr val="FFFFFF"/>
              </a:solidFill>
              <a:latin typeface="Montserrat Extra-Bold"/>
            </a:endParaRPr>
          </a:p>
        </p:txBody>
      </p:sp>
      <p:pic>
        <p:nvPicPr>
          <p:cNvPr id="9" name="Picture 8">
            <a:extLst>
              <a:ext uri="{FF2B5EF4-FFF2-40B4-BE49-F238E27FC236}">
                <a16:creationId xmlns:a16="http://schemas.microsoft.com/office/drawing/2014/main" id="{9039EA00-33FC-4825-AAD8-2357336DADE5}"/>
              </a:ext>
            </a:extLst>
          </p:cNvPr>
          <p:cNvPicPr>
            <a:picLocks noChangeAspect="1"/>
          </p:cNvPicPr>
          <p:nvPr/>
        </p:nvPicPr>
        <p:blipFill>
          <a:blip r:embed="rId2"/>
          <a:stretch>
            <a:fillRect/>
          </a:stretch>
        </p:blipFill>
        <p:spPr>
          <a:xfrm>
            <a:off x="1422400" y="452178"/>
            <a:ext cx="6336269" cy="3986197"/>
          </a:xfrm>
          <a:prstGeom prst="rect">
            <a:avLst/>
          </a:prstGeom>
        </p:spPr>
      </p:pic>
      <p:sp>
        <p:nvSpPr>
          <p:cNvPr id="11" name="TextBox 10">
            <a:extLst>
              <a:ext uri="{FF2B5EF4-FFF2-40B4-BE49-F238E27FC236}">
                <a16:creationId xmlns:a16="http://schemas.microsoft.com/office/drawing/2014/main" id="{EFF33783-BF31-4577-A416-8DE7B8394C19}"/>
              </a:ext>
            </a:extLst>
          </p:cNvPr>
          <p:cNvSpPr txBox="1"/>
          <p:nvPr/>
        </p:nvSpPr>
        <p:spPr>
          <a:xfrm>
            <a:off x="939800" y="4724400"/>
            <a:ext cx="11375871" cy="2308324"/>
          </a:xfrm>
          <a:prstGeom prst="rect">
            <a:avLst/>
          </a:prstGeom>
          <a:noFill/>
        </p:spPr>
        <p:txBody>
          <a:bodyPr wrap="square" rtlCol="0">
            <a:spAutoFit/>
          </a:bodyPr>
          <a:lstStyle/>
          <a:p>
            <a:pPr marL="380990" indent="-380990">
              <a:buFont typeface="Arial" panose="020B0604020202020204" pitchFamily="34" charset="0"/>
              <a:buChar char="•"/>
            </a:pPr>
            <a:r>
              <a:rPr lang="en-US" sz="2400" dirty="0" err="1"/>
              <a:t>Dựa</a:t>
            </a:r>
            <a:r>
              <a:rPr lang="en-US" sz="2400" dirty="0"/>
              <a:t> </a:t>
            </a:r>
            <a:r>
              <a:rPr lang="en-US" sz="2400" dirty="0" err="1"/>
              <a:t>vào</a:t>
            </a:r>
            <a:r>
              <a:rPr lang="en-US" sz="2400" dirty="0"/>
              <a:t> </a:t>
            </a:r>
            <a:r>
              <a:rPr lang="en-US" sz="2400" dirty="0" err="1"/>
              <a:t>biểu</a:t>
            </a:r>
            <a:r>
              <a:rPr lang="en-US" sz="2400" dirty="0"/>
              <a:t> </a:t>
            </a:r>
            <a:r>
              <a:rPr lang="en-US" sz="2400" dirty="0" err="1"/>
              <a:t>đồ</a:t>
            </a:r>
            <a:r>
              <a:rPr lang="en-US" sz="2400" dirty="0"/>
              <a:t> </a:t>
            </a:r>
            <a:r>
              <a:rPr lang="en-US" sz="2400" dirty="0" err="1"/>
              <a:t>cho</a:t>
            </a:r>
            <a:r>
              <a:rPr lang="en-US" sz="2400" dirty="0"/>
              <a:t> </a:t>
            </a:r>
            <a:r>
              <a:rPr lang="en-US" sz="2400" dirty="0" err="1"/>
              <a:t>thấy</a:t>
            </a:r>
            <a:r>
              <a:rPr lang="en-US" sz="2400" dirty="0"/>
              <a:t>, </a:t>
            </a:r>
            <a:r>
              <a:rPr lang="en-US" sz="2400" dirty="0" err="1"/>
              <a:t>điểm</a:t>
            </a:r>
            <a:r>
              <a:rPr lang="en-US" sz="2400" dirty="0"/>
              <a:t> </a:t>
            </a:r>
            <a:r>
              <a:rPr lang="en-US" sz="2400" dirty="0" err="1"/>
              <a:t>đánh</a:t>
            </a:r>
            <a:r>
              <a:rPr lang="en-US" sz="2400" dirty="0"/>
              <a:t> </a:t>
            </a:r>
            <a:r>
              <a:rPr lang="en-US" sz="2400" dirty="0" err="1"/>
              <a:t>giá</a:t>
            </a:r>
            <a:r>
              <a:rPr lang="en-US" sz="2400" dirty="0"/>
              <a:t> </a:t>
            </a:r>
            <a:r>
              <a:rPr lang="en-US" sz="2400" dirty="0" err="1"/>
              <a:t>trung</a:t>
            </a:r>
            <a:r>
              <a:rPr lang="en-US" sz="2400" dirty="0"/>
              <a:t> </a:t>
            </a:r>
            <a:r>
              <a:rPr lang="en-US" sz="2400" dirty="0" err="1"/>
              <a:t>bình</a:t>
            </a:r>
            <a:r>
              <a:rPr lang="en-US" sz="2400" dirty="0"/>
              <a:t> </a:t>
            </a:r>
            <a:r>
              <a:rPr lang="en-US" sz="2400" dirty="0" err="1"/>
              <a:t>của</a:t>
            </a:r>
            <a:r>
              <a:rPr lang="en-US" sz="2400" dirty="0"/>
              <a:t> </a:t>
            </a:r>
            <a:r>
              <a:rPr lang="en-US" sz="2400" dirty="0" err="1"/>
              <a:t>khách</a:t>
            </a:r>
            <a:r>
              <a:rPr lang="en-US" sz="2400" dirty="0"/>
              <a:t> </a:t>
            </a:r>
            <a:r>
              <a:rPr lang="en-US" sz="2400" dirty="0" err="1"/>
              <a:t>hàng</a:t>
            </a:r>
            <a:r>
              <a:rPr lang="en-US" sz="2400" dirty="0"/>
              <a:t> </a:t>
            </a:r>
            <a:r>
              <a:rPr lang="en-US" sz="2400" dirty="0" err="1"/>
              <a:t>là</a:t>
            </a:r>
            <a:r>
              <a:rPr lang="en-US" sz="2400" dirty="0"/>
              <a:t> 4.07 </a:t>
            </a:r>
            <a:r>
              <a:rPr lang="en-US" sz="2400" dirty="0" err="1"/>
              <a:t>với</a:t>
            </a:r>
            <a:r>
              <a:rPr lang="en-US" sz="2400" dirty="0"/>
              <a:t> </a:t>
            </a:r>
            <a:r>
              <a:rPr lang="en-US" sz="2400" dirty="0" err="1"/>
              <a:t>điểm</a:t>
            </a:r>
            <a:r>
              <a:rPr lang="en-US" sz="2400" dirty="0"/>
              <a:t> </a:t>
            </a:r>
            <a:r>
              <a:rPr lang="en-US" sz="2400" dirty="0" err="1"/>
              <a:t>đánh</a:t>
            </a:r>
            <a:r>
              <a:rPr lang="en-US" sz="2400" dirty="0"/>
              <a:t> </a:t>
            </a:r>
            <a:r>
              <a:rPr lang="en-US" sz="2400" dirty="0" err="1"/>
              <a:t>giá</a:t>
            </a:r>
            <a:r>
              <a:rPr lang="en-US" sz="2400" dirty="0"/>
              <a:t> </a:t>
            </a:r>
            <a:r>
              <a:rPr lang="en-US" sz="2400" dirty="0" err="1"/>
              <a:t>tuyệt</a:t>
            </a:r>
            <a:r>
              <a:rPr lang="en-US" sz="2400" dirty="0"/>
              <a:t> </a:t>
            </a:r>
            <a:r>
              <a:rPr lang="en-US" sz="2400" dirty="0" err="1"/>
              <a:t>đối</a:t>
            </a:r>
            <a:r>
              <a:rPr lang="en-US" sz="2400" dirty="0"/>
              <a:t> </a:t>
            </a:r>
            <a:r>
              <a:rPr lang="en-US" sz="2400" dirty="0" err="1"/>
              <a:t>chiếm</a:t>
            </a:r>
            <a:r>
              <a:rPr lang="en-US" sz="2400" dirty="0"/>
              <a:t> </a:t>
            </a:r>
            <a:r>
              <a:rPr lang="vi-VN" sz="2400" dirty="0"/>
              <a:t>ư</a:t>
            </a:r>
            <a:r>
              <a:rPr lang="en-US" sz="2400" dirty="0"/>
              <a:t>u </a:t>
            </a:r>
            <a:r>
              <a:rPr lang="en-US" sz="2400" dirty="0" err="1"/>
              <a:t>thế</a:t>
            </a:r>
            <a:r>
              <a:rPr lang="en-US" sz="2400" dirty="0"/>
              <a:t> 57,42%.</a:t>
            </a:r>
          </a:p>
          <a:p>
            <a:pPr marL="380990" indent="-380990">
              <a:buFont typeface="Arial" panose="020B0604020202020204" pitchFamily="34" charset="0"/>
              <a:buChar char="•"/>
            </a:pPr>
            <a:r>
              <a:rPr lang="en-US" sz="2400" dirty="0" err="1"/>
              <a:t>Tuy</a:t>
            </a:r>
            <a:r>
              <a:rPr lang="en-US" sz="2400" dirty="0"/>
              <a:t> </a:t>
            </a:r>
            <a:r>
              <a:rPr lang="en-US" sz="2400" dirty="0" err="1"/>
              <a:t>nhiên</a:t>
            </a:r>
            <a:r>
              <a:rPr lang="en-US" sz="2400" dirty="0"/>
              <a:t> </a:t>
            </a:r>
            <a:r>
              <a:rPr lang="en-US" sz="2400" dirty="0" err="1"/>
              <a:t>tỉ</a:t>
            </a:r>
            <a:r>
              <a:rPr lang="en-US" sz="2400" dirty="0"/>
              <a:t> </a:t>
            </a:r>
            <a:r>
              <a:rPr lang="en-US" sz="2400" dirty="0" err="1"/>
              <a:t>lệ</a:t>
            </a:r>
            <a:r>
              <a:rPr lang="en-US" sz="2400" dirty="0"/>
              <a:t> </a:t>
            </a:r>
            <a:r>
              <a:rPr lang="en-US" sz="2400" dirty="0" err="1"/>
              <a:t>khách</a:t>
            </a:r>
            <a:r>
              <a:rPr lang="en-US" sz="2400" dirty="0"/>
              <a:t> </a:t>
            </a:r>
            <a:r>
              <a:rPr lang="en-US" sz="2400" dirty="0" err="1"/>
              <a:t>hàng</a:t>
            </a:r>
            <a:r>
              <a:rPr lang="en-US" sz="2400" dirty="0"/>
              <a:t> </a:t>
            </a:r>
            <a:r>
              <a:rPr lang="en-US" sz="2400" dirty="0" err="1"/>
              <a:t>đánh</a:t>
            </a:r>
            <a:r>
              <a:rPr lang="en-US" sz="2400" dirty="0"/>
              <a:t> </a:t>
            </a:r>
            <a:r>
              <a:rPr lang="en-US" sz="2400" dirty="0" err="1"/>
              <a:t>giá</a:t>
            </a:r>
            <a:r>
              <a:rPr lang="en-US" sz="2400" dirty="0"/>
              <a:t> 1 </a:t>
            </a:r>
            <a:r>
              <a:rPr lang="en-US" sz="2400" dirty="0" err="1"/>
              <a:t>điểm</a:t>
            </a:r>
            <a:r>
              <a:rPr lang="en-US" sz="2400" dirty="0"/>
              <a:t> </a:t>
            </a:r>
            <a:r>
              <a:rPr lang="en-US" sz="2400" dirty="0" err="1"/>
              <a:t>không</a:t>
            </a:r>
            <a:r>
              <a:rPr lang="en-US" sz="2400" dirty="0"/>
              <a:t> </a:t>
            </a:r>
            <a:r>
              <a:rPr lang="en-US" sz="2400" dirty="0" err="1"/>
              <a:t>phải</a:t>
            </a:r>
            <a:r>
              <a:rPr lang="en-US" sz="2400" dirty="0"/>
              <a:t> </a:t>
            </a:r>
            <a:r>
              <a:rPr lang="en-US" sz="2400" dirty="0" err="1"/>
              <a:t>số</a:t>
            </a:r>
            <a:r>
              <a:rPr lang="en-US" sz="2400" dirty="0"/>
              <a:t> l</a:t>
            </a:r>
            <a:r>
              <a:rPr lang="vi-VN" sz="2400" dirty="0"/>
              <a:t>ư</a:t>
            </a:r>
            <a:r>
              <a:rPr lang="en-US" sz="2400" dirty="0" err="1"/>
              <a:t>ợng</a:t>
            </a:r>
            <a:r>
              <a:rPr lang="en-US" sz="2400" dirty="0"/>
              <a:t> </a:t>
            </a:r>
            <a:r>
              <a:rPr lang="en-US" sz="2400" dirty="0" err="1"/>
              <a:t>nhỏ</a:t>
            </a:r>
            <a:r>
              <a:rPr lang="en-US" sz="2400" dirty="0"/>
              <a:t>, </a:t>
            </a:r>
            <a:r>
              <a:rPr lang="en-US" sz="2400" dirty="0" err="1"/>
              <a:t>chiếm</a:t>
            </a:r>
            <a:r>
              <a:rPr lang="en-US" sz="2400" dirty="0"/>
              <a:t> 11,86%. </a:t>
            </a:r>
          </a:p>
          <a:p>
            <a:endParaRPr lang="en-US" sz="2400" dirty="0"/>
          </a:p>
          <a:p>
            <a:r>
              <a:rPr lang="en-US" sz="2400" dirty="0"/>
              <a:t>=&gt; </a:t>
            </a:r>
            <a:r>
              <a:rPr lang="en-US" sz="2400" dirty="0" err="1"/>
              <a:t>Khách</a:t>
            </a:r>
            <a:r>
              <a:rPr lang="en-US" sz="2400" dirty="0"/>
              <a:t> </a:t>
            </a:r>
            <a:r>
              <a:rPr lang="en-US" sz="2400" dirty="0" err="1"/>
              <a:t>hàng</a:t>
            </a:r>
            <a:r>
              <a:rPr lang="en-US" sz="2400" dirty="0"/>
              <a:t> </a:t>
            </a:r>
            <a:r>
              <a:rPr lang="en-US" sz="2400" dirty="0" err="1"/>
              <a:t>hài</a:t>
            </a:r>
            <a:r>
              <a:rPr lang="en-US" sz="2400" dirty="0"/>
              <a:t> </a:t>
            </a:r>
            <a:r>
              <a:rPr lang="en-US" sz="2400" dirty="0" err="1"/>
              <a:t>lòng</a:t>
            </a:r>
            <a:r>
              <a:rPr lang="en-US" sz="2400" dirty="0"/>
              <a:t> </a:t>
            </a:r>
            <a:r>
              <a:rPr lang="en-US" sz="2400" dirty="0" err="1"/>
              <a:t>với</a:t>
            </a:r>
            <a:r>
              <a:rPr lang="en-US" sz="2400" dirty="0"/>
              <a:t> </a:t>
            </a:r>
            <a:r>
              <a:rPr lang="en-US" sz="2400" dirty="0" err="1"/>
              <a:t>dịch</a:t>
            </a:r>
            <a:r>
              <a:rPr lang="en-US" sz="2400" dirty="0"/>
              <a:t> </a:t>
            </a:r>
            <a:r>
              <a:rPr lang="en-US" sz="2400" dirty="0" err="1"/>
              <a:t>vụ</a:t>
            </a:r>
            <a:r>
              <a:rPr lang="en-US" sz="2400" dirty="0"/>
              <a:t> </a:t>
            </a:r>
            <a:r>
              <a:rPr lang="en-US" sz="2400" dirty="0" err="1"/>
              <a:t>nhưng</a:t>
            </a:r>
            <a:r>
              <a:rPr lang="en-US" sz="2400" dirty="0"/>
              <a:t> </a:t>
            </a:r>
            <a:r>
              <a:rPr lang="en-US" sz="2400" dirty="0" err="1"/>
              <a:t>tìm</a:t>
            </a:r>
            <a:r>
              <a:rPr lang="en-US" sz="2400" dirty="0"/>
              <a:t> ra </a:t>
            </a:r>
            <a:r>
              <a:rPr lang="en-US" sz="2400" dirty="0" err="1"/>
              <a:t>nguyên</a:t>
            </a:r>
            <a:r>
              <a:rPr lang="en-US" sz="2400" dirty="0"/>
              <a:t> </a:t>
            </a:r>
            <a:r>
              <a:rPr lang="en-US" sz="2400" dirty="0" err="1"/>
              <a:t>nhân</a:t>
            </a:r>
            <a:r>
              <a:rPr lang="en-US" sz="2400" dirty="0"/>
              <a:t> </a:t>
            </a:r>
            <a:r>
              <a:rPr lang="en-US" sz="2400" dirty="0" err="1"/>
              <a:t>để</a:t>
            </a:r>
            <a:r>
              <a:rPr lang="en-US" sz="2400" dirty="0"/>
              <a:t> </a:t>
            </a:r>
            <a:r>
              <a:rPr lang="en-US" sz="2400" dirty="0" err="1"/>
              <a:t>cải</a:t>
            </a:r>
            <a:r>
              <a:rPr lang="en-US" sz="2400" dirty="0"/>
              <a:t> </a:t>
            </a:r>
            <a:r>
              <a:rPr lang="en-US" sz="2400" dirty="0" err="1"/>
              <a:t>thiện</a:t>
            </a:r>
            <a:r>
              <a:rPr lang="en-US" sz="2400" dirty="0"/>
              <a:t> </a:t>
            </a:r>
            <a:r>
              <a:rPr lang="en-US" sz="2400" dirty="0" err="1"/>
              <a:t>và</a:t>
            </a:r>
            <a:r>
              <a:rPr lang="en-US" sz="2400" dirty="0"/>
              <a:t> </a:t>
            </a:r>
            <a:r>
              <a:rPr lang="en-US" sz="2400" dirty="0" err="1"/>
              <a:t>giảm</a:t>
            </a:r>
            <a:r>
              <a:rPr lang="en-US" sz="2400" dirty="0"/>
              <a:t> </a:t>
            </a:r>
            <a:r>
              <a:rPr lang="en-US" sz="2400" dirty="0" err="1"/>
              <a:t>số</a:t>
            </a:r>
            <a:r>
              <a:rPr lang="en-US" sz="2400" dirty="0"/>
              <a:t> l</a:t>
            </a:r>
            <a:r>
              <a:rPr lang="vi-VN" sz="2400" dirty="0"/>
              <a:t>ư</a:t>
            </a:r>
            <a:r>
              <a:rPr lang="en-US" sz="2400" dirty="0" err="1"/>
              <a:t>ợng</a:t>
            </a:r>
            <a:r>
              <a:rPr lang="en-US" sz="2400" dirty="0"/>
              <a:t> </a:t>
            </a:r>
            <a:r>
              <a:rPr lang="en-US" sz="2400" dirty="0" err="1"/>
              <a:t>khách</a:t>
            </a:r>
            <a:r>
              <a:rPr lang="en-US" sz="2400" dirty="0"/>
              <a:t> </a:t>
            </a:r>
            <a:r>
              <a:rPr lang="en-US" sz="2400" dirty="0" err="1"/>
              <a:t>hàng</a:t>
            </a:r>
            <a:r>
              <a:rPr lang="en-US" sz="2400" dirty="0"/>
              <a:t> </a:t>
            </a:r>
            <a:r>
              <a:rPr lang="en-US" sz="2400" dirty="0" err="1"/>
              <a:t>không</a:t>
            </a:r>
            <a:r>
              <a:rPr lang="en-US" sz="2400" dirty="0"/>
              <a:t> </a:t>
            </a:r>
            <a:r>
              <a:rPr lang="en-US" sz="2400" dirty="0" err="1"/>
              <a:t>hài</a:t>
            </a:r>
            <a:r>
              <a:rPr lang="en-US" sz="2400" dirty="0"/>
              <a:t> </a:t>
            </a:r>
            <a:r>
              <a:rPr lang="en-US" sz="2400" dirty="0" err="1"/>
              <a:t>lòng</a:t>
            </a:r>
            <a:r>
              <a:rPr lang="en-US" sz="2400" dirty="0"/>
              <a:t>.</a:t>
            </a:r>
          </a:p>
        </p:txBody>
      </p:sp>
      <p:grpSp>
        <p:nvGrpSpPr>
          <p:cNvPr id="12" name="Group 6">
            <a:extLst>
              <a:ext uri="{FF2B5EF4-FFF2-40B4-BE49-F238E27FC236}">
                <a16:creationId xmlns:a16="http://schemas.microsoft.com/office/drawing/2014/main" id="{25D8E1DD-4F00-431F-A6AB-32FF38D965B7}"/>
              </a:ext>
            </a:extLst>
          </p:cNvPr>
          <p:cNvGrpSpPr/>
          <p:nvPr/>
        </p:nvGrpSpPr>
        <p:grpSpPr>
          <a:xfrm>
            <a:off x="12453466" y="6705600"/>
            <a:ext cx="1102668" cy="773557"/>
            <a:chOff x="0" y="0"/>
            <a:chExt cx="1793623" cy="1258286"/>
          </a:xfrm>
        </p:grpSpPr>
        <p:sp>
          <p:nvSpPr>
            <p:cNvPr id="13" name="Freeform 7">
              <a:extLst>
                <a:ext uri="{FF2B5EF4-FFF2-40B4-BE49-F238E27FC236}">
                  <a16:creationId xmlns:a16="http://schemas.microsoft.com/office/drawing/2014/main" id="{28933AEE-705D-4D7A-94EA-234ABE227D93}"/>
                </a:ext>
              </a:extLst>
            </p:cNvPr>
            <p:cNvSpPr/>
            <p:nvPr/>
          </p:nvSpPr>
          <p:spPr>
            <a:xfrm>
              <a:off x="0" y="0"/>
              <a:ext cx="1793623" cy="1258286"/>
            </a:xfrm>
            <a:custGeom>
              <a:avLst/>
              <a:gdLst/>
              <a:ahLst/>
              <a:cxnLst/>
              <a:rect l="l" t="t" r="r" b="b"/>
              <a:pathLst>
                <a:path w="1793623" h="1258286">
                  <a:moveTo>
                    <a:pt x="0" y="0"/>
                  </a:moveTo>
                  <a:lnTo>
                    <a:pt x="1793623" y="0"/>
                  </a:lnTo>
                  <a:lnTo>
                    <a:pt x="1793623" y="1258286"/>
                  </a:lnTo>
                  <a:lnTo>
                    <a:pt x="0" y="1258286"/>
                  </a:lnTo>
                  <a:close/>
                </a:path>
              </a:pathLst>
            </a:custGeom>
            <a:solidFill>
              <a:srgbClr val="FFDE59"/>
            </a:solidFill>
          </p:spPr>
        </p:sp>
      </p:grpSp>
    </p:spTree>
    <p:extLst>
      <p:ext uri="{BB962C8B-B14F-4D97-AF65-F5344CB8AC3E}">
        <p14:creationId xmlns:p14="http://schemas.microsoft.com/office/powerpoint/2010/main" val="421515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9707C-6A95-4047-B9EB-C9861FE27580}"/>
              </a:ext>
            </a:extLst>
          </p:cNvPr>
          <p:cNvPicPr>
            <a:picLocks noChangeAspect="1"/>
          </p:cNvPicPr>
          <p:nvPr/>
        </p:nvPicPr>
        <p:blipFill>
          <a:blip r:embed="rId2"/>
          <a:stretch>
            <a:fillRect/>
          </a:stretch>
        </p:blipFill>
        <p:spPr>
          <a:xfrm>
            <a:off x="5283200" y="228601"/>
            <a:ext cx="4191000" cy="1274582"/>
          </a:xfrm>
          <a:prstGeom prst="rect">
            <a:avLst/>
          </a:prstGeom>
        </p:spPr>
      </p:pic>
      <p:pic>
        <p:nvPicPr>
          <p:cNvPr id="6" name="Picture 5">
            <a:extLst>
              <a:ext uri="{FF2B5EF4-FFF2-40B4-BE49-F238E27FC236}">
                <a16:creationId xmlns:a16="http://schemas.microsoft.com/office/drawing/2014/main" id="{9D7817F9-A88D-4AD0-AE1F-4A909D8E3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228600"/>
            <a:ext cx="4800600" cy="1280617"/>
          </a:xfrm>
          <a:prstGeom prst="rect">
            <a:avLst/>
          </a:prstGeom>
        </p:spPr>
      </p:pic>
      <p:sp>
        <p:nvSpPr>
          <p:cNvPr id="7" name="TextBox 6">
            <a:extLst>
              <a:ext uri="{FF2B5EF4-FFF2-40B4-BE49-F238E27FC236}">
                <a16:creationId xmlns:a16="http://schemas.microsoft.com/office/drawing/2014/main" id="{06BC9D8F-9F67-41D3-A886-F157966F88AE}"/>
              </a:ext>
            </a:extLst>
          </p:cNvPr>
          <p:cNvSpPr txBox="1"/>
          <p:nvPr/>
        </p:nvSpPr>
        <p:spPr>
          <a:xfrm>
            <a:off x="482600" y="1676400"/>
            <a:ext cx="11176000" cy="5159554"/>
          </a:xfrm>
          <a:prstGeom prst="rect">
            <a:avLst/>
          </a:prstGeom>
          <a:noFill/>
        </p:spPr>
        <p:txBody>
          <a:bodyPr wrap="square" rtlCol="0">
            <a:spAutoFit/>
          </a:bodyPr>
          <a:lstStyle/>
          <a:p>
            <a:pPr marL="380990" indent="-380990">
              <a:lnSpc>
                <a:spcPct val="200000"/>
              </a:lnSpc>
              <a:buFont typeface="Arial" panose="020B0604020202020204" pitchFamily="34" charset="0"/>
              <a:buChar char="•"/>
            </a:pPr>
            <a:r>
              <a:rPr lang="en-US" sz="2400" dirty="0" err="1"/>
              <a:t>Tỉ</a:t>
            </a:r>
            <a:r>
              <a:rPr lang="en-US" sz="2400" dirty="0"/>
              <a:t> </a:t>
            </a:r>
            <a:r>
              <a:rPr lang="en-US" sz="2400" dirty="0" err="1"/>
              <a:t>lệ</a:t>
            </a:r>
            <a:r>
              <a:rPr lang="en-US" sz="2400" dirty="0"/>
              <a:t> </a:t>
            </a:r>
            <a:r>
              <a:rPr lang="en-US" sz="2400" dirty="0" err="1"/>
              <a:t>hủy</a:t>
            </a:r>
            <a:r>
              <a:rPr lang="en-US" sz="2400" dirty="0"/>
              <a:t> đ</a:t>
            </a:r>
            <a:r>
              <a:rPr lang="vi-VN" sz="2400" dirty="0"/>
              <a:t>ơ</a:t>
            </a:r>
            <a:r>
              <a:rPr lang="en-US" sz="2400" dirty="0"/>
              <a:t>n </a:t>
            </a:r>
            <a:r>
              <a:rPr lang="en-US" sz="2400" dirty="0" err="1"/>
              <a:t>hàng</a:t>
            </a:r>
            <a:r>
              <a:rPr lang="en-US" sz="2400" dirty="0"/>
              <a:t> </a:t>
            </a:r>
            <a:r>
              <a:rPr lang="en-US" sz="2400" dirty="0" err="1"/>
              <a:t>thấp</a:t>
            </a:r>
            <a:r>
              <a:rPr lang="en-US" sz="2400" dirty="0"/>
              <a:t> </a:t>
            </a:r>
            <a:r>
              <a:rPr lang="en-US" sz="2400" dirty="0" err="1"/>
              <a:t>ch</a:t>
            </a:r>
            <a:r>
              <a:rPr lang="vi-VN" sz="2400" dirty="0"/>
              <a:t>ư</a:t>
            </a:r>
            <a:r>
              <a:rPr lang="en-US" sz="2400" dirty="0"/>
              <a:t>a </a:t>
            </a:r>
            <a:r>
              <a:rPr lang="en-US" sz="2400" dirty="0" err="1"/>
              <a:t>tới</a:t>
            </a:r>
            <a:r>
              <a:rPr lang="en-US" sz="2400" dirty="0"/>
              <a:t> 1%, </a:t>
            </a:r>
            <a:r>
              <a:rPr lang="en-US" sz="2400" dirty="0" err="1"/>
              <a:t>tuy</a:t>
            </a:r>
            <a:r>
              <a:rPr lang="en-US" sz="2400" dirty="0"/>
              <a:t> </a:t>
            </a:r>
            <a:r>
              <a:rPr lang="en-US" sz="2400" dirty="0" err="1"/>
              <a:t>nhiên</a:t>
            </a:r>
            <a:r>
              <a:rPr lang="en-US" sz="2400" dirty="0"/>
              <a:t> </a:t>
            </a:r>
            <a:r>
              <a:rPr lang="en-US" sz="2400" dirty="0" err="1"/>
              <a:t>có</a:t>
            </a:r>
            <a:r>
              <a:rPr lang="en-US" sz="2400" dirty="0"/>
              <a:t> </a:t>
            </a:r>
            <a:r>
              <a:rPr lang="en-US" sz="2400" dirty="0" err="1"/>
              <a:t>dấu</a:t>
            </a:r>
            <a:r>
              <a:rPr lang="en-US" sz="2400" dirty="0"/>
              <a:t> </a:t>
            </a:r>
            <a:r>
              <a:rPr lang="en-US" sz="2400" dirty="0" err="1"/>
              <a:t>hiệu</a:t>
            </a:r>
            <a:r>
              <a:rPr lang="en-US" sz="2400" dirty="0"/>
              <a:t> </a:t>
            </a:r>
            <a:r>
              <a:rPr lang="en-US" sz="2400" dirty="0" err="1"/>
              <a:t>tăng</a:t>
            </a:r>
            <a:r>
              <a:rPr lang="en-US" sz="2400" dirty="0"/>
              <a:t> </a:t>
            </a:r>
            <a:r>
              <a:rPr lang="en-US" sz="2400" dirty="0" err="1"/>
              <a:t>dần</a:t>
            </a:r>
            <a:r>
              <a:rPr lang="en-US" sz="2400" dirty="0"/>
              <a:t> </a:t>
            </a:r>
            <a:r>
              <a:rPr lang="en-US" sz="2400" dirty="0" err="1"/>
              <a:t>trong</a:t>
            </a:r>
            <a:r>
              <a:rPr lang="en-US" sz="2400" dirty="0"/>
              <a:t> </a:t>
            </a:r>
            <a:r>
              <a:rPr lang="en-US" sz="2400" dirty="0" err="1"/>
              <a:t>thời</a:t>
            </a:r>
            <a:r>
              <a:rPr lang="en-US" sz="2400" dirty="0"/>
              <a:t> </a:t>
            </a:r>
            <a:r>
              <a:rPr lang="en-US" sz="2400" dirty="0" err="1"/>
              <a:t>gian</a:t>
            </a:r>
            <a:r>
              <a:rPr lang="en-US" sz="2400" dirty="0"/>
              <a:t> </a:t>
            </a:r>
            <a:r>
              <a:rPr lang="en-US" sz="2400" dirty="0" err="1"/>
              <a:t>gần</a:t>
            </a:r>
            <a:r>
              <a:rPr lang="en-US" sz="2400" dirty="0"/>
              <a:t> </a:t>
            </a:r>
            <a:r>
              <a:rPr lang="en-US" sz="2400" dirty="0" err="1"/>
              <a:t>đây</a:t>
            </a:r>
            <a:r>
              <a:rPr lang="en-US" sz="2400" dirty="0"/>
              <a:t> </a:t>
            </a:r>
            <a:r>
              <a:rPr lang="en-US" sz="2400" dirty="0" err="1"/>
              <a:t>và</a:t>
            </a:r>
            <a:r>
              <a:rPr lang="en-US" sz="2400" dirty="0"/>
              <a:t> </a:t>
            </a:r>
            <a:r>
              <a:rPr lang="en-US" sz="2400" dirty="0" err="1"/>
              <a:t>cụ</a:t>
            </a:r>
            <a:r>
              <a:rPr lang="en-US" sz="2400" dirty="0"/>
              <a:t> </a:t>
            </a:r>
            <a:r>
              <a:rPr lang="en-US" sz="2400" dirty="0" err="1"/>
              <a:t>thể</a:t>
            </a:r>
            <a:r>
              <a:rPr lang="en-US" sz="2400" dirty="0"/>
              <a:t> </a:t>
            </a:r>
            <a:r>
              <a:rPr lang="en-US" sz="2400" dirty="0" err="1"/>
              <a:t>tháng</a:t>
            </a:r>
            <a:r>
              <a:rPr lang="en-US" sz="2400" dirty="0"/>
              <a:t> 9 qua </a:t>
            </a:r>
            <a:r>
              <a:rPr lang="en-US" sz="2400" dirty="0" err="1"/>
              <a:t>tỷ</a:t>
            </a:r>
            <a:r>
              <a:rPr lang="en-US" sz="2400" dirty="0"/>
              <a:t> </a:t>
            </a:r>
            <a:r>
              <a:rPr lang="en-US" sz="2400" dirty="0" err="1"/>
              <a:t>lệ</a:t>
            </a:r>
            <a:r>
              <a:rPr lang="en-US" sz="2400" dirty="0"/>
              <a:t> </a:t>
            </a:r>
            <a:r>
              <a:rPr lang="en-US" sz="2400" dirty="0" err="1"/>
              <a:t>này</a:t>
            </a:r>
            <a:r>
              <a:rPr lang="en-US" sz="2400" dirty="0"/>
              <a:t> </a:t>
            </a:r>
            <a:r>
              <a:rPr lang="en-US" sz="2400" dirty="0" err="1"/>
              <a:t>lên</a:t>
            </a:r>
            <a:r>
              <a:rPr lang="en-US" sz="2400" dirty="0"/>
              <a:t> </a:t>
            </a:r>
            <a:r>
              <a:rPr lang="en-US" sz="2400" dirty="0" err="1"/>
              <a:t>đến</a:t>
            </a:r>
            <a:r>
              <a:rPr lang="en-US" sz="2400" dirty="0"/>
              <a:t> &gt;93%</a:t>
            </a:r>
          </a:p>
          <a:p>
            <a:pPr marL="380990" indent="-380990">
              <a:lnSpc>
                <a:spcPct val="200000"/>
              </a:lnSpc>
              <a:buFont typeface="Arial" panose="020B0604020202020204" pitchFamily="34" charset="0"/>
              <a:buChar char="•"/>
            </a:pPr>
            <a:r>
              <a:rPr lang="en-US" sz="2400" dirty="0" err="1"/>
              <a:t>Thời</a:t>
            </a:r>
            <a:r>
              <a:rPr lang="en-US" sz="2400" dirty="0"/>
              <a:t> </a:t>
            </a:r>
            <a:r>
              <a:rPr lang="en-US" sz="2400" dirty="0" err="1"/>
              <a:t>gian</a:t>
            </a:r>
            <a:r>
              <a:rPr lang="en-US" sz="2400" dirty="0"/>
              <a:t> </a:t>
            </a:r>
            <a:r>
              <a:rPr lang="en-US" sz="2400" dirty="0" err="1"/>
              <a:t>vận</a:t>
            </a:r>
            <a:r>
              <a:rPr lang="en-US" sz="2400" dirty="0"/>
              <a:t> </a:t>
            </a:r>
            <a:r>
              <a:rPr lang="en-US" sz="2400" dirty="0" err="1"/>
              <a:t>chuyển</a:t>
            </a:r>
            <a:r>
              <a:rPr lang="en-US" sz="2400" dirty="0"/>
              <a:t> </a:t>
            </a:r>
            <a:r>
              <a:rPr lang="en-US" sz="2400" dirty="0" err="1"/>
              <a:t>đơn</a:t>
            </a:r>
            <a:r>
              <a:rPr lang="en-US" sz="2400" dirty="0"/>
              <a:t> </a:t>
            </a:r>
            <a:r>
              <a:rPr lang="en-US" sz="2400" dirty="0" err="1"/>
              <a:t>hàng</a:t>
            </a:r>
            <a:r>
              <a:rPr lang="en-US" sz="2400" dirty="0"/>
              <a:t> </a:t>
            </a:r>
            <a:r>
              <a:rPr lang="en-US" sz="2400" dirty="0" err="1"/>
              <a:t>tới</a:t>
            </a:r>
            <a:r>
              <a:rPr lang="en-US" sz="2400" dirty="0"/>
              <a:t> </a:t>
            </a:r>
            <a:r>
              <a:rPr lang="en-US" sz="2400" dirty="0" err="1"/>
              <a:t>tay</a:t>
            </a:r>
            <a:r>
              <a:rPr lang="en-US" sz="2400" dirty="0"/>
              <a:t> </a:t>
            </a:r>
            <a:r>
              <a:rPr lang="en-US" sz="2400" dirty="0" err="1"/>
              <a:t>khách</a:t>
            </a:r>
            <a:r>
              <a:rPr lang="en-US" sz="2400" dirty="0"/>
              <a:t> </a:t>
            </a:r>
            <a:r>
              <a:rPr lang="en-US" sz="2400" dirty="0" err="1"/>
              <a:t>hàng</a:t>
            </a:r>
            <a:r>
              <a:rPr lang="en-US" sz="2400" dirty="0"/>
              <a:t> </a:t>
            </a:r>
            <a:r>
              <a:rPr lang="en-US" sz="2400" dirty="0" err="1"/>
              <a:t>dự</a:t>
            </a:r>
            <a:r>
              <a:rPr lang="en-US" sz="2400" dirty="0"/>
              <a:t> </a:t>
            </a:r>
            <a:r>
              <a:rPr lang="en-US" sz="2400" dirty="0" err="1"/>
              <a:t>kiến</a:t>
            </a:r>
            <a:r>
              <a:rPr lang="en-US" sz="2400" dirty="0"/>
              <a:t>: 24,4 </a:t>
            </a:r>
            <a:r>
              <a:rPr lang="en-US" sz="2400" dirty="0" err="1"/>
              <a:t>ngày</a:t>
            </a:r>
            <a:r>
              <a:rPr lang="en-US" sz="2400" dirty="0"/>
              <a:t> </a:t>
            </a:r>
            <a:r>
              <a:rPr lang="en-US" sz="2400" dirty="0" err="1"/>
              <a:t>trong</a:t>
            </a:r>
            <a:r>
              <a:rPr lang="en-US" sz="2400" dirty="0"/>
              <a:t> </a:t>
            </a:r>
            <a:r>
              <a:rPr lang="en-US" sz="2400" dirty="0" err="1"/>
              <a:t>khi</a:t>
            </a:r>
            <a:r>
              <a:rPr lang="en-US" sz="2400" dirty="0"/>
              <a:t> </a:t>
            </a:r>
            <a:r>
              <a:rPr lang="en-US" sz="2400" dirty="0" err="1"/>
              <a:t>đó</a:t>
            </a:r>
            <a:r>
              <a:rPr lang="en-US" sz="2400" dirty="0"/>
              <a:t> </a:t>
            </a:r>
            <a:r>
              <a:rPr lang="en-US" sz="2400" dirty="0" err="1"/>
              <a:t>thời</a:t>
            </a:r>
            <a:r>
              <a:rPr lang="en-US" sz="2400" dirty="0"/>
              <a:t> </a:t>
            </a:r>
            <a:r>
              <a:rPr lang="en-US" sz="2400" dirty="0" err="1"/>
              <a:t>gian</a:t>
            </a:r>
            <a:r>
              <a:rPr lang="en-US" sz="2400" dirty="0"/>
              <a:t> </a:t>
            </a:r>
            <a:r>
              <a:rPr lang="en-US" sz="2400" dirty="0" err="1"/>
              <a:t>khách</a:t>
            </a:r>
            <a:r>
              <a:rPr lang="en-US" sz="2400" dirty="0"/>
              <a:t> </a:t>
            </a:r>
            <a:r>
              <a:rPr lang="en-US" sz="2400" dirty="0" err="1"/>
              <a:t>hàng</a:t>
            </a:r>
            <a:r>
              <a:rPr lang="en-US" sz="2400" dirty="0"/>
              <a:t> </a:t>
            </a:r>
            <a:r>
              <a:rPr lang="en-US" sz="2400" dirty="0" err="1"/>
              <a:t>nhận</a:t>
            </a:r>
            <a:r>
              <a:rPr lang="en-US" sz="2400" dirty="0"/>
              <a:t> đ</a:t>
            </a:r>
            <a:r>
              <a:rPr lang="vi-VN" sz="2400" dirty="0"/>
              <a:t>ư</a:t>
            </a:r>
            <a:r>
              <a:rPr lang="en-US" sz="2400" dirty="0" err="1"/>
              <a:t>ợc</a:t>
            </a:r>
            <a:r>
              <a:rPr lang="en-US" sz="2400" dirty="0"/>
              <a:t> hang </a:t>
            </a:r>
            <a:r>
              <a:rPr lang="en-US" sz="2400" dirty="0" err="1"/>
              <a:t>là</a:t>
            </a:r>
            <a:r>
              <a:rPr lang="en-US" sz="2400" dirty="0"/>
              <a:t> 12,5 </a:t>
            </a:r>
            <a:r>
              <a:rPr lang="en-US" sz="2400" dirty="0" err="1"/>
              <a:t>ngày</a:t>
            </a:r>
            <a:endParaRPr lang="en-US" sz="2400" dirty="0"/>
          </a:p>
          <a:p>
            <a:pPr marL="380990" indent="-380990">
              <a:lnSpc>
                <a:spcPct val="200000"/>
              </a:lnSpc>
              <a:buFont typeface="Symbol" panose="05050102010706020507" pitchFamily="18" charset="2"/>
              <a:buChar char="Þ"/>
            </a:pPr>
            <a:r>
              <a:rPr lang="en-US" sz="2400" b="1" dirty="0" err="1"/>
              <a:t>Thời</a:t>
            </a:r>
            <a:r>
              <a:rPr lang="en-US" sz="2400" b="1" dirty="0"/>
              <a:t> </a:t>
            </a:r>
            <a:r>
              <a:rPr lang="en-US" sz="2400" b="1" dirty="0" err="1"/>
              <a:t>gian</a:t>
            </a:r>
            <a:r>
              <a:rPr lang="en-US" sz="2400" b="1" dirty="0"/>
              <a:t> </a:t>
            </a:r>
            <a:r>
              <a:rPr lang="en-US" sz="2400" b="1" dirty="0" err="1"/>
              <a:t>vận</a:t>
            </a:r>
            <a:r>
              <a:rPr lang="en-US" sz="2400" b="1" dirty="0"/>
              <a:t> </a:t>
            </a:r>
            <a:r>
              <a:rPr lang="en-US" sz="2400" b="1" dirty="0" err="1"/>
              <a:t>chuyển</a:t>
            </a:r>
            <a:r>
              <a:rPr lang="en-US" sz="2400" b="1" dirty="0"/>
              <a:t> </a:t>
            </a:r>
            <a:r>
              <a:rPr lang="en-US" sz="2400" b="1" dirty="0" err="1"/>
              <a:t>nhanh</a:t>
            </a:r>
            <a:r>
              <a:rPr lang="en-US" sz="2400" b="1" dirty="0"/>
              <a:t> </a:t>
            </a:r>
            <a:r>
              <a:rPr lang="en-US" sz="2400" b="1" dirty="0" err="1"/>
              <a:t>hơn</a:t>
            </a:r>
            <a:r>
              <a:rPr lang="en-US" sz="2400" b="1" dirty="0"/>
              <a:t> </a:t>
            </a:r>
            <a:r>
              <a:rPr lang="en-US" sz="2400" b="1" dirty="0" err="1"/>
              <a:t>hơn</a:t>
            </a:r>
            <a:r>
              <a:rPr lang="en-US" sz="2400" b="1" dirty="0"/>
              <a:t> so </a:t>
            </a:r>
            <a:r>
              <a:rPr lang="en-US" sz="2400" b="1" dirty="0" err="1"/>
              <a:t>với</a:t>
            </a:r>
            <a:r>
              <a:rPr lang="en-US" sz="2400" b="1" dirty="0"/>
              <a:t> </a:t>
            </a:r>
            <a:r>
              <a:rPr lang="en-US" sz="2400" b="1" dirty="0" err="1"/>
              <a:t>dự</a:t>
            </a:r>
            <a:r>
              <a:rPr lang="en-US" sz="2400" b="1" dirty="0"/>
              <a:t> </a:t>
            </a:r>
            <a:r>
              <a:rPr lang="en-US" sz="2400" b="1" dirty="0" err="1"/>
              <a:t>kiến</a:t>
            </a:r>
            <a:r>
              <a:rPr lang="en-US" sz="2400" b="1" dirty="0"/>
              <a:t>. </a:t>
            </a:r>
            <a:r>
              <a:rPr lang="en-US" sz="2400" b="1" dirty="0" err="1"/>
              <a:t>Đây</a:t>
            </a:r>
            <a:r>
              <a:rPr lang="en-US" sz="2400" b="1" dirty="0"/>
              <a:t> </a:t>
            </a:r>
            <a:r>
              <a:rPr lang="en-US" sz="2400" b="1" dirty="0" err="1"/>
              <a:t>có</a:t>
            </a:r>
            <a:r>
              <a:rPr lang="en-US" sz="2400" b="1" dirty="0"/>
              <a:t> </a:t>
            </a:r>
            <a:r>
              <a:rPr lang="en-US" sz="2400" b="1" dirty="0" err="1"/>
              <a:t>thể</a:t>
            </a:r>
            <a:r>
              <a:rPr lang="en-US" sz="2400" b="1" dirty="0"/>
              <a:t> </a:t>
            </a:r>
            <a:r>
              <a:rPr lang="en-US" sz="2400" b="1" dirty="0" err="1"/>
              <a:t>là</a:t>
            </a:r>
            <a:r>
              <a:rPr lang="en-US" sz="2400" b="1" dirty="0"/>
              <a:t> </a:t>
            </a:r>
            <a:r>
              <a:rPr lang="en-US" sz="2400" b="1" dirty="0" err="1"/>
              <a:t>yếu</a:t>
            </a:r>
            <a:r>
              <a:rPr lang="en-US" sz="2400" b="1" dirty="0"/>
              <a:t> </a:t>
            </a:r>
            <a:r>
              <a:rPr lang="en-US" sz="2400" b="1" dirty="0" err="1"/>
              <a:t>tố</a:t>
            </a:r>
            <a:r>
              <a:rPr lang="en-US" sz="2400" b="1" dirty="0"/>
              <a:t> </a:t>
            </a:r>
            <a:r>
              <a:rPr lang="en-US" sz="2400" b="1" dirty="0" err="1"/>
              <a:t>ghi</a:t>
            </a:r>
            <a:r>
              <a:rPr lang="en-US" sz="2400" b="1" dirty="0"/>
              <a:t> </a:t>
            </a:r>
            <a:r>
              <a:rPr lang="en-US" sz="2400" b="1" dirty="0" err="1"/>
              <a:t>điểm</a:t>
            </a:r>
            <a:r>
              <a:rPr lang="en-US" sz="2400" b="1" dirty="0"/>
              <a:t> </a:t>
            </a:r>
            <a:r>
              <a:rPr lang="en-US" sz="2400" b="1" dirty="0" err="1"/>
              <a:t>và</a:t>
            </a:r>
            <a:r>
              <a:rPr lang="en-US" sz="2400" b="1" dirty="0"/>
              <a:t> </a:t>
            </a:r>
            <a:r>
              <a:rPr lang="en-US" sz="2400" b="1" dirty="0" err="1"/>
              <a:t>khiến</a:t>
            </a:r>
            <a:r>
              <a:rPr lang="en-US" sz="2400" b="1" dirty="0"/>
              <a:t> </a:t>
            </a:r>
            <a:r>
              <a:rPr lang="en-US" sz="2400" b="1" dirty="0" err="1"/>
              <a:t>khách</a:t>
            </a:r>
            <a:r>
              <a:rPr lang="en-US" sz="2400" b="1" dirty="0"/>
              <a:t> </a:t>
            </a:r>
            <a:r>
              <a:rPr lang="en-US" sz="2400" b="1" dirty="0" err="1"/>
              <a:t>hàng</a:t>
            </a:r>
            <a:r>
              <a:rPr lang="en-US" sz="2400" b="1" dirty="0"/>
              <a:t> </a:t>
            </a:r>
            <a:r>
              <a:rPr lang="en-US" sz="2400" b="1" dirty="0" err="1"/>
              <a:t>hài</a:t>
            </a:r>
            <a:r>
              <a:rPr lang="en-US" sz="2400" b="1" dirty="0"/>
              <a:t> </a:t>
            </a:r>
            <a:r>
              <a:rPr lang="en-US" sz="2400" b="1" dirty="0" err="1"/>
              <a:t>lòng</a:t>
            </a:r>
            <a:r>
              <a:rPr lang="en-US" sz="2400" b="1" dirty="0"/>
              <a:t>. </a:t>
            </a:r>
          </a:p>
          <a:p>
            <a:pPr>
              <a:lnSpc>
                <a:spcPct val="200000"/>
              </a:lnSpc>
            </a:pPr>
            <a:endParaRPr lang="en-US" sz="2400" dirty="0"/>
          </a:p>
        </p:txBody>
      </p:sp>
    </p:spTree>
    <p:extLst>
      <p:ext uri="{BB962C8B-B14F-4D97-AF65-F5344CB8AC3E}">
        <p14:creationId xmlns:p14="http://schemas.microsoft.com/office/powerpoint/2010/main" val="132306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9C7150-472D-414D-ADAA-49438F35A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762000"/>
            <a:ext cx="5538027" cy="4934168"/>
          </a:xfrm>
          <a:prstGeom prst="rect">
            <a:avLst/>
          </a:prstGeom>
        </p:spPr>
      </p:pic>
      <p:sp>
        <p:nvSpPr>
          <p:cNvPr id="9" name="TextBox 8">
            <a:extLst>
              <a:ext uri="{FF2B5EF4-FFF2-40B4-BE49-F238E27FC236}">
                <a16:creationId xmlns:a16="http://schemas.microsoft.com/office/drawing/2014/main" id="{9E35E8EB-F5A4-4BAA-A90E-344F6D3D1036}"/>
              </a:ext>
            </a:extLst>
          </p:cNvPr>
          <p:cNvSpPr txBox="1"/>
          <p:nvPr/>
        </p:nvSpPr>
        <p:spPr>
          <a:xfrm>
            <a:off x="5867400" y="1066800"/>
            <a:ext cx="7137400"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err="1"/>
              <a:t>Thời</a:t>
            </a:r>
            <a:r>
              <a:rPr lang="en-US" sz="2400" dirty="0"/>
              <a:t> </a:t>
            </a:r>
            <a:r>
              <a:rPr lang="en-US" sz="2400" dirty="0" err="1"/>
              <a:t>gian</a:t>
            </a:r>
            <a:r>
              <a:rPr lang="en-US" sz="2400" dirty="0"/>
              <a:t> </a:t>
            </a:r>
            <a:r>
              <a:rPr lang="en-US" sz="2400" dirty="0" err="1"/>
              <a:t>vận</a:t>
            </a:r>
            <a:r>
              <a:rPr lang="en-US" sz="2400" dirty="0"/>
              <a:t> </a:t>
            </a:r>
            <a:r>
              <a:rPr lang="en-US" sz="2400" dirty="0" err="1"/>
              <a:t>chuyển</a:t>
            </a:r>
            <a:r>
              <a:rPr lang="en-US" sz="2400" dirty="0"/>
              <a:t> </a:t>
            </a:r>
            <a:r>
              <a:rPr lang="en-US" sz="2400" dirty="0" err="1"/>
              <a:t>hàng</a:t>
            </a:r>
            <a:r>
              <a:rPr lang="en-US" sz="2400" dirty="0"/>
              <a:t> </a:t>
            </a:r>
            <a:r>
              <a:rPr lang="en-US" sz="2400" dirty="0" err="1"/>
              <a:t>hóa</a:t>
            </a:r>
            <a:r>
              <a:rPr lang="en-US" sz="2400" dirty="0"/>
              <a:t> </a:t>
            </a:r>
            <a:r>
              <a:rPr lang="en-US" sz="2400" dirty="0" err="1"/>
              <a:t>trung</a:t>
            </a:r>
            <a:r>
              <a:rPr lang="en-US" sz="2400" dirty="0"/>
              <a:t> </a:t>
            </a:r>
            <a:r>
              <a:rPr lang="en-US" sz="2400" dirty="0" err="1"/>
              <a:t>bình</a:t>
            </a:r>
            <a:r>
              <a:rPr lang="en-US" sz="2400" dirty="0"/>
              <a:t> </a:t>
            </a:r>
            <a:r>
              <a:rPr lang="en-US" sz="2400" dirty="0" err="1"/>
              <a:t>tỉ</a:t>
            </a:r>
            <a:r>
              <a:rPr lang="en-US" sz="2400" dirty="0"/>
              <a:t> </a:t>
            </a:r>
            <a:r>
              <a:rPr lang="en-US" sz="2400" dirty="0" err="1"/>
              <a:t>lệ</a:t>
            </a:r>
            <a:r>
              <a:rPr lang="en-US" sz="2400" dirty="0"/>
              <a:t> </a:t>
            </a:r>
            <a:r>
              <a:rPr lang="en-US" sz="2400" dirty="0" err="1"/>
              <a:t>nghịch</a:t>
            </a:r>
            <a:r>
              <a:rPr lang="en-US" sz="2400" dirty="0"/>
              <a:t> </a:t>
            </a:r>
            <a:r>
              <a:rPr lang="en-US" sz="2400" dirty="0" err="1"/>
              <a:t>với</a:t>
            </a:r>
            <a:r>
              <a:rPr lang="en-US" sz="2400" dirty="0"/>
              <a:t> </a:t>
            </a:r>
            <a:r>
              <a:rPr lang="en-US" sz="2400" dirty="0" err="1"/>
              <a:t>mức</a:t>
            </a:r>
            <a:r>
              <a:rPr lang="en-US" sz="2400" dirty="0"/>
              <a:t> </a:t>
            </a:r>
            <a:r>
              <a:rPr lang="en-US" sz="2400" dirty="0" err="1"/>
              <a:t>độ</a:t>
            </a:r>
            <a:r>
              <a:rPr lang="en-US" sz="2400" dirty="0"/>
              <a:t> </a:t>
            </a:r>
            <a:r>
              <a:rPr lang="en-US" sz="2400" dirty="0" err="1"/>
              <a:t>hài</a:t>
            </a:r>
            <a:r>
              <a:rPr lang="en-US" sz="2400" dirty="0"/>
              <a:t> </a:t>
            </a:r>
            <a:r>
              <a:rPr lang="en-US" sz="2400" dirty="0" err="1"/>
              <a:t>lòng</a:t>
            </a:r>
            <a:r>
              <a:rPr lang="en-US" sz="2400" dirty="0"/>
              <a:t> </a:t>
            </a:r>
            <a:r>
              <a:rPr lang="en-US" sz="2400" dirty="0" err="1"/>
              <a:t>của</a:t>
            </a:r>
            <a:r>
              <a:rPr lang="en-US" sz="2400" dirty="0"/>
              <a:t> </a:t>
            </a:r>
            <a:r>
              <a:rPr lang="en-US" sz="2400" dirty="0" err="1"/>
              <a:t>khách</a:t>
            </a:r>
            <a:r>
              <a:rPr lang="en-US" sz="2400" dirty="0"/>
              <a:t> hang. </a:t>
            </a:r>
            <a:r>
              <a:rPr lang="en-US" sz="2400" dirty="0" err="1"/>
              <a:t>Khi</a:t>
            </a:r>
            <a:r>
              <a:rPr lang="en-US" sz="2400" dirty="0"/>
              <a:t> KH </a:t>
            </a:r>
            <a:r>
              <a:rPr lang="en-US" sz="2400" dirty="0" err="1"/>
              <a:t>nhận</a:t>
            </a:r>
            <a:r>
              <a:rPr lang="en-US" sz="2400" dirty="0"/>
              <a:t> đ</a:t>
            </a:r>
            <a:r>
              <a:rPr lang="vi-VN" sz="2400" dirty="0"/>
              <a:t>ư</a:t>
            </a:r>
            <a:r>
              <a:rPr lang="en-US" sz="2400" dirty="0" err="1"/>
              <a:t>ợc</a:t>
            </a:r>
            <a:r>
              <a:rPr lang="en-US" sz="2400" dirty="0"/>
              <a:t> </a:t>
            </a:r>
            <a:r>
              <a:rPr lang="en-US" sz="2400" dirty="0" err="1"/>
              <a:t>hàng</a:t>
            </a:r>
            <a:r>
              <a:rPr lang="en-US" sz="2400" dirty="0"/>
              <a:t> </a:t>
            </a:r>
            <a:r>
              <a:rPr lang="en-US" sz="2400" dirty="0" err="1"/>
              <a:t>càng</a:t>
            </a:r>
            <a:r>
              <a:rPr lang="en-US" sz="2400" dirty="0"/>
              <a:t> </a:t>
            </a:r>
            <a:r>
              <a:rPr lang="en-US" sz="2400" dirty="0" err="1"/>
              <a:t>sớm</a:t>
            </a:r>
            <a:r>
              <a:rPr lang="en-US" sz="2400" dirty="0"/>
              <a:t> </a:t>
            </a:r>
            <a:r>
              <a:rPr lang="en-US" sz="2400" dirty="0" err="1"/>
              <a:t>thì</a:t>
            </a:r>
            <a:r>
              <a:rPr lang="en-US" sz="2400" dirty="0"/>
              <a:t> </a:t>
            </a:r>
            <a:r>
              <a:rPr lang="en-US" sz="2400" dirty="0" err="1"/>
              <a:t>mức</a:t>
            </a:r>
            <a:r>
              <a:rPr lang="en-US" sz="2400" dirty="0"/>
              <a:t> </a:t>
            </a:r>
            <a:r>
              <a:rPr lang="en-US" sz="2400" dirty="0" err="1"/>
              <a:t>độ</a:t>
            </a:r>
            <a:r>
              <a:rPr lang="en-US" sz="2400" dirty="0"/>
              <a:t> </a:t>
            </a:r>
            <a:r>
              <a:rPr lang="en-US" sz="2400" dirty="0" err="1"/>
              <a:t>hài</a:t>
            </a:r>
            <a:r>
              <a:rPr lang="en-US" sz="2400" dirty="0"/>
              <a:t> </a:t>
            </a:r>
            <a:r>
              <a:rPr lang="en-US" sz="2400" dirty="0" err="1"/>
              <a:t>lòng</a:t>
            </a:r>
            <a:r>
              <a:rPr lang="en-US" sz="2400" dirty="0"/>
              <a:t> </a:t>
            </a:r>
            <a:r>
              <a:rPr lang="en-US" sz="2400" dirty="0" err="1"/>
              <a:t>càng</a:t>
            </a:r>
            <a:r>
              <a:rPr lang="en-US" sz="2400" dirty="0"/>
              <a:t> </a:t>
            </a:r>
            <a:r>
              <a:rPr lang="en-US" sz="2400" dirty="0" err="1"/>
              <a:t>cao</a:t>
            </a:r>
            <a:r>
              <a:rPr lang="en-US" sz="2400" dirty="0"/>
              <a:t> </a:t>
            </a:r>
            <a:r>
              <a:rPr lang="en-US" sz="2400" dirty="0" err="1"/>
              <a:t>và</a:t>
            </a:r>
            <a:r>
              <a:rPr lang="en-US" sz="2400" dirty="0"/>
              <a:t> ng</a:t>
            </a:r>
            <a:r>
              <a:rPr lang="vi-VN" sz="2400" dirty="0"/>
              <a:t>ư</a:t>
            </a:r>
            <a:r>
              <a:rPr lang="en-US" sz="2400" dirty="0" err="1"/>
              <a:t>ợc</a:t>
            </a:r>
            <a:r>
              <a:rPr lang="en-US" sz="2400" dirty="0"/>
              <a:t> </a:t>
            </a:r>
            <a:r>
              <a:rPr lang="en-US" sz="2400" dirty="0" err="1"/>
              <a:t>lại</a:t>
            </a:r>
            <a:r>
              <a:rPr lang="en-US" sz="2400" dirty="0"/>
              <a:t>.</a:t>
            </a:r>
          </a:p>
          <a:p>
            <a:endParaRPr lang="en-US" sz="2400" dirty="0"/>
          </a:p>
        </p:txBody>
      </p:sp>
    </p:spTree>
    <p:extLst>
      <p:ext uri="{BB962C8B-B14F-4D97-AF65-F5344CB8AC3E}">
        <p14:creationId xmlns:p14="http://schemas.microsoft.com/office/powerpoint/2010/main" val="114946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731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Hình ảnh 2">
            <a:extLst>
              <a:ext uri="{FF2B5EF4-FFF2-40B4-BE49-F238E27FC236}">
                <a16:creationId xmlns:a16="http://schemas.microsoft.com/office/drawing/2014/main" id="{255DE33D-2A9E-38CE-60C9-7696ADD53F33}"/>
              </a:ext>
            </a:extLst>
          </p:cNvPr>
          <p:cNvPicPr>
            <a:picLocks noChangeAspect="1"/>
          </p:cNvPicPr>
          <p:nvPr/>
        </p:nvPicPr>
        <p:blipFill rotWithShape="1">
          <a:blip r:embed="rId3"/>
          <a:srcRect r="1314" b="-1"/>
          <a:stretch/>
        </p:blipFill>
        <p:spPr>
          <a:xfrm>
            <a:off x="20" y="1367"/>
            <a:ext cx="13004780" cy="7313833"/>
          </a:xfrm>
          <a:prstGeom prst="rect">
            <a:avLst/>
          </a:prstGeom>
        </p:spPr>
      </p:pic>
    </p:spTree>
    <p:extLst>
      <p:ext uri="{BB962C8B-B14F-4D97-AF65-F5344CB8AC3E}">
        <p14:creationId xmlns:p14="http://schemas.microsoft.com/office/powerpoint/2010/main" val="3304005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4"/>
          <p:cNvGrpSpPr/>
          <p:nvPr/>
        </p:nvGrpSpPr>
        <p:grpSpPr>
          <a:xfrm>
            <a:off x="0" y="3954793"/>
            <a:ext cx="13004800" cy="3360407"/>
            <a:chOff x="-96662" y="64070"/>
            <a:chExt cx="6144472" cy="1185289"/>
          </a:xfrm>
        </p:grpSpPr>
        <p:sp>
          <p:nvSpPr>
            <p:cNvPr id="35" name="Freeform 35"/>
            <p:cNvSpPr/>
            <p:nvPr/>
          </p:nvSpPr>
          <p:spPr>
            <a:xfrm>
              <a:off x="-96662" y="64070"/>
              <a:ext cx="6144472" cy="1185289"/>
            </a:xfrm>
            <a:custGeom>
              <a:avLst/>
              <a:gdLst/>
              <a:ahLst/>
              <a:cxnLst/>
              <a:rect l="l" t="t" r="r" b="b"/>
              <a:pathLst>
                <a:path w="6386124" h="1633777">
                  <a:moveTo>
                    <a:pt x="0" y="0"/>
                  </a:moveTo>
                  <a:lnTo>
                    <a:pt x="6386124" y="0"/>
                  </a:lnTo>
                  <a:lnTo>
                    <a:pt x="6386124" y="1633777"/>
                  </a:lnTo>
                  <a:lnTo>
                    <a:pt x="0" y="1633777"/>
                  </a:lnTo>
                  <a:close/>
                </a:path>
              </a:pathLst>
            </a:custGeom>
            <a:solidFill>
              <a:srgbClr val="18445D"/>
            </a:solidFill>
          </p:spPr>
        </p:sp>
      </p:grpSp>
      <p:sp>
        <p:nvSpPr>
          <p:cNvPr id="37" name="TextBox 37"/>
          <p:cNvSpPr txBox="1"/>
          <p:nvPr/>
        </p:nvSpPr>
        <p:spPr>
          <a:xfrm>
            <a:off x="285285" y="5413057"/>
            <a:ext cx="4184372" cy="984885"/>
          </a:xfrm>
          <a:prstGeom prst="rect">
            <a:avLst/>
          </a:prstGeom>
        </p:spPr>
        <p:txBody>
          <a:bodyPr wrap="square" lIns="0" tIns="0" rIns="0" bIns="0" rtlCol="0" anchor="t">
            <a:spAutoFit/>
          </a:bodyPr>
          <a:lstStyle/>
          <a:p>
            <a:pPr algn="ctr"/>
            <a:r>
              <a:rPr lang="en-US" sz="3200" dirty="0" err="1">
                <a:solidFill>
                  <a:srgbClr val="FFFFFF"/>
                </a:solidFill>
                <a:latin typeface="Montserrat Extra-Bold"/>
              </a:rPr>
              <a:t>Nhóm</a:t>
            </a:r>
            <a:endParaRPr lang="en-US" sz="3200" dirty="0">
              <a:solidFill>
                <a:srgbClr val="FFFFFF"/>
              </a:solidFill>
              <a:latin typeface="Montserrat Extra-Bold"/>
            </a:endParaRPr>
          </a:p>
          <a:p>
            <a:pPr algn="ctr"/>
            <a:r>
              <a:rPr lang="en-US" sz="3200" dirty="0" err="1">
                <a:solidFill>
                  <a:srgbClr val="FFFFFF"/>
                </a:solidFill>
                <a:latin typeface="Montserrat Extra-Bold"/>
              </a:rPr>
              <a:t>khách</a:t>
            </a:r>
            <a:r>
              <a:rPr lang="en-US" sz="3200" dirty="0">
                <a:solidFill>
                  <a:srgbClr val="FFFFFF"/>
                </a:solidFill>
                <a:latin typeface="Montserrat Extra-Bold"/>
              </a:rPr>
              <a:t> </a:t>
            </a:r>
            <a:r>
              <a:rPr lang="en-US" sz="3200" dirty="0" err="1">
                <a:solidFill>
                  <a:srgbClr val="FFFFFF"/>
                </a:solidFill>
                <a:latin typeface="Montserrat Extra-Bold"/>
              </a:rPr>
              <a:t>hàng</a:t>
            </a:r>
            <a:endParaRPr lang="en-US" sz="3200" dirty="0">
              <a:solidFill>
                <a:srgbClr val="FFFFFF"/>
              </a:solidFill>
              <a:latin typeface="Montserrat Extra-Bold"/>
            </a:endParaRPr>
          </a:p>
        </p:txBody>
      </p:sp>
      <p:sp>
        <p:nvSpPr>
          <p:cNvPr id="38" name="TextBox 38"/>
          <p:cNvSpPr txBox="1"/>
          <p:nvPr/>
        </p:nvSpPr>
        <p:spPr>
          <a:xfrm>
            <a:off x="4368800" y="4267200"/>
            <a:ext cx="8039300" cy="2534540"/>
          </a:xfrm>
          <a:prstGeom prst="rect">
            <a:avLst/>
          </a:prstGeom>
        </p:spPr>
        <p:txBody>
          <a:bodyPr wrap="square" lIns="0" tIns="0" rIns="0" bIns="0" rtlCol="0" anchor="t">
            <a:spAutoFit/>
          </a:bodyPr>
          <a:lstStyle/>
          <a:p>
            <a:pPr marL="228594" indent="-228594" algn="just">
              <a:lnSpc>
                <a:spcPct val="150000"/>
              </a:lnSpc>
              <a:buFontTx/>
              <a:buChar char="-"/>
            </a:pP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đ</a:t>
            </a:r>
            <a:r>
              <a:rPr lang="vi-VN" sz="1867" dirty="0">
                <a:solidFill>
                  <a:srgbClr val="FFFFFF"/>
                </a:solidFill>
                <a:latin typeface="Times New Roman" panose="02020603050405020304" pitchFamily="18" charset="0"/>
                <a:cs typeface="Times New Roman" panose="02020603050405020304" pitchFamily="18" charset="0"/>
              </a:rPr>
              <a:t>ư</a:t>
            </a:r>
            <a:r>
              <a:rPr lang="en-US" sz="1867" dirty="0" err="1">
                <a:solidFill>
                  <a:srgbClr val="FFFFFF"/>
                </a:solidFill>
                <a:latin typeface="Times New Roman" panose="02020603050405020304" pitchFamily="18" charset="0"/>
                <a:cs typeface="Times New Roman" panose="02020603050405020304" pitchFamily="18" charset="0"/>
              </a:rPr>
              <a:t>ợc</a:t>
            </a:r>
            <a:r>
              <a:rPr lang="en-US" sz="1867" dirty="0">
                <a:solidFill>
                  <a:srgbClr val="FFFFFF"/>
                </a:solidFill>
                <a:latin typeface="Times New Roman" panose="02020603050405020304" pitchFamily="18" charset="0"/>
                <a:cs typeface="Times New Roman" panose="02020603050405020304" pitchFamily="18" charset="0"/>
              </a:rPr>
              <a:t> chia </a:t>
            </a:r>
            <a:r>
              <a:rPr lang="en-US" sz="1867" dirty="0" err="1">
                <a:solidFill>
                  <a:srgbClr val="FFFFFF"/>
                </a:solidFill>
                <a:latin typeface="Times New Roman" panose="02020603050405020304" pitchFamily="18" charset="0"/>
                <a:cs typeface="Times New Roman" panose="02020603050405020304" pitchFamily="18" charset="0"/>
              </a:rPr>
              <a:t>làm</a:t>
            </a:r>
            <a:r>
              <a:rPr lang="en-US" sz="1867" dirty="0">
                <a:solidFill>
                  <a:srgbClr val="FFFFFF"/>
                </a:solidFill>
                <a:latin typeface="Times New Roman" panose="02020603050405020304" pitchFamily="18" charset="0"/>
                <a:cs typeface="Times New Roman" panose="02020603050405020304" pitchFamily="18" charset="0"/>
              </a:rPr>
              <a:t> 9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nhau</a:t>
            </a:r>
            <a:r>
              <a:rPr lang="en-US" sz="1867" dirty="0">
                <a:solidFill>
                  <a:srgbClr val="FFFFFF"/>
                </a:solidFill>
                <a:latin typeface="Times New Roman" panose="02020603050405020304" pitchFamily="18" charset="0"/>
                <a:cs typeface="Times New Roman" panose="02020603050405020304" pitchFamily="18" charset="0"/>
              </a:rPr>
              <a:t> -&gt; </a:t>
            </a:r>
            <a:r>
              <a:rPr lang="en-US" sz="1867" dirty="0" err="1">
                <a:solidFill>
                  <a:srgbClr val="FFFFFF"/>
                </a:solidFill>
                <a:latin typeface="Times New Roman" panose="02020603050405020304" pitchFamily="18" charset="0"/>
                <a:cs typeface="Times New Roman" panose="02020603050405020304" pitchFamily="18" charset="0"/>
              </a:rPr>
              <a:t>Nắm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đặc</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điểm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để</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chăm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sóc</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thuyết</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phục</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giao</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dịch</a:t>
            </a:r>
            <a:endParaRPr lang="en-US" sz="1867" dirty="0">
              <a:solidFill>
                <a:srgbClr val="FFFFFF"/>
              </a:solidFill>
              <a:latin typeface="Times New Roman" panose="02020603050405020304" pitchFamily="18" charset="0"/>
              <a:cs typeface="Times New Roman" panose="02020603050405020304" pitchFamily="18" charset="0"/>
            </a:endParaRPr>
          </a:p>
          <a:p>
            <a:pPr marL="228594" indent="-228594" algn="just">
              <a:lnSpc>
                <a:spcPct val="150000"/>
              </a:lnSpc>
              <a:buFontTx/>
              <a:buChar char="-"/>
            </a:pPr>
            <a:r>
              <a:rPr lang="en-US" sz="1867" b="1" dirty="0" err="1">
                <a:solidFill>
                  <a:srgbClr val="FFFFFF"/>
                </a:solidFill>
                <a:latin typeface="Times New Roman" panose="02020603050405020304" pitchFamily="18" charset="0"/>
                <a:cs typeface="Times New Roman" panose="02020603050405020304" pitchFamily="18" charset="0"/>
              </a:rPr>
              <a:t>Xét</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về</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doanh</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thu</a:t>
            </a:r>
            <a:r>
              <a:rPr lang="en-US" sz="1867" b="1"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Champions </a:t>
            </a:r>
            <a:r>
              <a:rPr lang="en-US" sz="1867" dirty="0" err="1">
                <a:solidFill>
                  <a:srgbClr val="FFFFFF"/>
                </a:solidFill>
                <a:latin typeface="Times New Roman" panose="02020603050405020304" pitchFamily="18" charset="0"/>
                <a:cs typeface="Times New Roman" panose="02020603050405020304" pitchFamily="18" charset="0"/>
              </a:rPr>
              <a:t>mang</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lại</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doanh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thu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cao</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nhất</a:t>
            </a:r>
            <a:r>
              <a:rPr lang="en-US" sz="1867" dirty="0">
                <a:solidFill>
                  <a:srgbClr val="FFFFFF"/>
                </a:solidFill>
                <a:latin typeface="Times New Roman" panose="02020603050405020304" pitchFamily="18" charset="0"/>
                <a:cs typeface="Times New Roman" panose="02020603050405020304" pitchFamily="18" charset="0"/>
              </a:rPr>
              <a:t> (3,6 </a:t>
            </a:r>
            <a:r>
              <a:rPr lang="en-US" sz="1867" dirty="0" err="1">
                <a:solidFill>
                  <a:srgbClr val="FFFFFF"/>
                </a:solidFill>
                <a:latin typeface="Times New Roman" panose="02020603050405020304" pitchFamily="18" charset="0"/>
                <a:cs typeface="Times New Roman" panose="02020603050405020304" pitchFamily="18" charset="0"/>
              </a:rPr>
              <a:t>triệu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tiếp</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sau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đó</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là</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“Cannot lose them” </a:t>
            </a:r>
            <a:r>
              <a:rPr lang="en-US" sz="1867" dirty="0" err="1">
                <a:solidFill>
                  <a:srgbClr val="FFFFFF"/>
                </a:solidFill>
                <a:latin typeface="Times New Roman" panose="02020603050405020304" pitchFamily="18" charset="0"/>
                <a:cs typeface="Times New Roman" panose="02020603050405020304" pitchFamily="18" charset="0"/>
              </a:rPr>
              <a:t>với</a:t>
            </a:r>
            <a:r>
              <a:rPr lang="en-US" sz="1867" dirty="0">
                <a:solidFill>
                  <a:srgbClr val="FFFFFF"/>
                </a:solidFill>
                <a:latin typeface="Times New Roman" panose="02020603050405020304" pitchFamily="18" charset="0"/>
                <a:cs typeface="Times New Roman" panose="02020603050405020304" pitchFamily="18" charset="0"/>
              </a:rPr>
              <a:t> 2,3 </a:t>
            </a:r>
            <a:r>
              <a:rPr lang="en-US" sz="1867" dirty="0" err="1">
                <a:solidFill>
                  <a:srgbClr val="FFFFFF"/>
                </a:solidFill>
                <a:latin typeface="Times New Roman" panose="02020603050405020304" pitchFamily="18" charset="0"/>
                <a:cs typeface="Times New Roman" panose="02020603050405020304" pitchFamily="18" charset="0"/>
              </a:rPr>
              <a:t>triệu</a:t>
            </a:r>
            <a:r>
              <a:rPr lang="en-US" sz="1867" dirty="0">
                <a:solidFill>
                  <a:srgbClr val="FFFFFF"/>
                </a:solidFill>
                <a:latin typeface="Times New Roman" panose="02020603050405020304" pitchFamily="18" charset="0"/>
                <a:cs typeface="Times New Roman" panose="02020603050405020304" pitchFamily="18" charset="0"/>
              </a:rPr>
              <a:t>. </a:t>
            </a:r>
          </a:p>
          <a:p>
            <a:pPr marL="228594" indent="-228594" algn="just">
              <a:lnSpc>
                <a:spcPct val="150000"/>
              </a:lnSpc>
              <a:buFontTx/>
              <a:buChar char="-"/>
            </a:pPr>
            <a:r>
              <a:rPr lang="en-US" sz="1867" b="1" dirty="0" err="1">
                <a:solidFill>
                  <a:srgbClr val="FFFFFF"/>
                </a:solidFill>
                <a:latin typeface="Times New Roman" panose="02020603050405020304" pitchFamily="18" charset="0"/>
                <a:cs typeface="Times New Roman" panose="02020603050405020304" pitchFamily="18" charset="0"/>
              </a:rPr>
              <a:t>Xét</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về</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số</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lượng</a:t>
            </a:r>
            <a:r>
              <a:rPr lang="en-US" sz="1867" b="1"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potential loyalist </a:t>
            </a:r>
            <a:r>
              <a:rPr lang="en-US" sz="1867" dirty="0" err="1">
                <a:solidFill>
                  <a:srgbClr val="FFFFFF"/>
                </a:solidFill>
                <a:latin typeface="Times New Roman" panose="02020603050405020304" pitchFamily="18" charset="0"/>
                <a:cs typeface="Times New Roman" panose="02020603050405020304" pitchFamily="18" charset="0"/>
              </a:rPr>
              <a:t>chiếm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số</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lượng</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nhiều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nhất</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sau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đó</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là</a:t>
            </a:r>
            <a:r>
              <a:rPr lang="en-US" sz="1867" dirty="0">
                <a:solidFill>
                  <a:srgbClr val="FFFFFF"/>
                </a:solidFill>
                <a:latin typeface="Times New Roman" panose="02020603050405020304" pitchFamily="18" charset="0"/>
                <a:cs typeface="Times New Roman" panose="02020603050405020304" pitchFamily="18" charset="0"/>
              </a:rPr>
              <a:t> champions </a:t>
            </a:r>
            <a:r>
              <a:rPr lang="en-US" sz="1867" dirty="0" err="1">
                <a:solidFill>
                  <a:srgbClr val="FFFFFF"/>
                </a:solidFill>
                <a:latin typeface="Times New Roman" panose="02020603050405020304" pitchFamily="18" charset="0"/>
                <a:cs typeface="Times New Roman" panose="02020603050405020304" pitchFamily="18" charset="0"/>
              </a:rPr>
              <a:t>và</a:t>
            </a:r>
            <a:r>
              <a:rPr lang="en-US" sz="1867" dirty="0">
                <a:solidFill>
                  <a:srgbClr val="FFFFFF"/>
                </a:solidFill>
                <a:latin typeface="Times New Roman" panose="02020603050405020304" pitchFamily="18" charset="0"/>
                <a:cs typeface="Times New Roman" panose="02020603050405020304" pitchFamily="18" charset="0"/>
              </a:rPr>
              <a:t> hibernating customers</a:t>
            </a:r>
          </a:p>
        </p:txBody>
      </p:sp>
      <p:pic>
        <p:nvPicPr>
          <p:cNvPr id="46" name="Picture 45"/>
          <p:cNvPicPr>
            <a:picLocks noChangeAspect="1"/>
          </p:cNvPicPr>
          <p:nvPr/>
        </p:nvPicPr>
        <p:blipFill>
          <a:blip r:embed="rId3"/>
          <a:stretch>
            <a:fillRect/>
          </a:stretch>
        </p:blipFill>
        <p:spPr>
          <a:xfrm>
            <a:off x="101600" y="152401"/>
            <a:ext cx="10977004" cy="3657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8CCE78-4342-4FB0-9CC6-3F309DC37252}"/>
              </a:ext>
            </a:extLst>
          </p:cNvPr>
          <p:cNvPicPr>
            <a:picLocks noChangeAspect="1"/>
          </p:cNvPicPr>
          <p:nvPr/>
        </p:nvPicPr>
        <p:blipFill>
          <a:blip r:embed="rId2"/>
          <a:stretch>
            <a:fillRect/>
          </a:stretch>
        </p:blipFill>
        <p:spPr>
          <a:xfrm>
            <a:off x="291170" y="443156"/>
            <a:ext cx="5866667" cy="4965079"/>
          </a:xfrm>
          <a:prstGeom prst="rect">
            <a:avLst/>
          </a:prstGeom>
        </p:spPr>
      </p:pic>
      <p:sp>
        <p:nvSpPr>
          <p:cNvPr id="4" name="TextBox 3">
            <a:extLst>
              <a:ext uri="{FF2B5EF4-FFF2-40B4-BE49-F238E27FC236}">
                <a16:creationId xmlns:a16="http://schemas.microsoft.com/office/drawing/2014/main" id="{FCEC7156-C821-4E51-A6C0-5914D45C8666}"/>
              </a:ext>
            </a:extLst>
          </p:cNvPr>
          <p:cNvSpPr txBox="1"/>
          <p:nvPr/>
        </p:nvSpPr>
        <p:spPr>
          <a:xfrm>
            <a:off x="6922430" y="485557"/>
            <a:ext cx="5791200" cy="6001643"/>
          </a:xfrm>
          <a:prstGeom prst="rect">
            <a:avLst/>
          </a:prstGeom>
          <a:noFill/>
        </p:spPr>
        <p:txBody>
          <a:bodyPr wrap="square" rtlCol="0">
            <a:spAutoFit/>
          </a:bodyPr>
          <a:lstStyle/>
          <a:p>
            <a:pPr marL="380990" indent="-380990">
              <a:buFont typeface="Arial" panose="020B0604020202020204" pitchFamily="34" charset="0"/>
              <a:buChar char="•"/>
            </a:pPr>
            <a:r>
              <a:rPr lang="en-US" sz="2400" dirty="0" err="1"/>
              <a:t>Nhóm</a:t>
            </a:r>
            <a:r>
              <a:rPr lang="en-US" sz="2400" dirty="0"/>
              <a:t> </a:t>
            </a:r>
            <a:r>
              <a:rPr lang="en-US" sz="2400" dirty="0" err="1"/>
              <a:t>khách</a:t>
            </a:r>
            <a:r>
              <a:rPr lang="en-US" sz="2400" dirty="0"/>
              <a:t> hang Potential Loyalist, Champions, Loyal </a:t>
            </a:r>
            <a:r>
              <a:rPr lang="en-US" sz="2400" dirty="0" err="1"/>
              <a:t>là</a:t>
            </a:r>
            <a:r>
              <a:rPr lang="en-US" sz="2400" dirty="0"/>
              <a:t> </a:t>
            </a:r>
            <a:r>
              <a:rPr lang="en-US" sz="2400" dirty="0" err="1"/>
              <a:t>nhóm</a:t>
            </a:r>
            <a:r>
              <a:rPr lang="en-US" sz="2400" dirty="0"/>
              <a:t> </a:t>
            </a:r>
            <a:r>
              <a:rPr lang="en-US" sz="2400" dirty="0" err="1"/>
              <a:t>khách</a:t>
            </a:r>
            <a:r>
              <a:rPr lang="en-US" sz="2400" dirty="0"/>
              <a:t> </a:t>
            </a:r>
            <a:r>
              <a:rPr lang="en-US" sz="2400" dirty="0" err="1"/>
              <a:t>hàng</a:t>
            </a:r>
            <a:r>
              <a:rPr lang="en-US" sz="2400" dirty="0"/>
              <a:t> </a:t>
            </a:r>
            <a:r>
              <a:rPr lang="en-US" sz="2400" dirty="0" err="1"/>
              <a:t>có</a:t>
            </a:r>
            <a:r>
              <a:rPr lang="en-US" sz="2400" dirty="0"/>
              <a:t> </a:t>
            </a:r>
            <a:r>
              <a:rPr lang="en-US" sz="2400" dirty="0" err="1"/>
              <a:t>nhiều</a:t>
            </a:r>
            <a:r>
              <a:rPr lang="en-US" sz="2400" dirty="0"/>
              <a:t> h</a:t>
            </a:r>
            <a:r>
              <a:rPr lang="vi-VN" sz="2400" dirty="0"/>
              <a:t>ơ</a:t>
            </a:r>
            <a:r>
              <a:rPr lang="en-US" sz="2400" dirty="0"/>
              <a:t>n 01 </a:t>
            </a:r>
            <a:r>
              <a:rPr lang="en-US" sz="2400" dirty="0" err="1"/>
              <a:t>lần</a:t>
            </a:r>
            <a:r>
              <a:rPr lang="en-US" sz="2400" dirty="0"/>
              <a:t> </a:t>
            </a:r>
            <a:r>
              <a:rPr lang="en-US" sz="2400" dirty="0" err="1"/>
              <a:t>giao</a:t>
            </a:r>
            <a:r>
              <a:rPr lang="en-US" sz="2400" dirty="0"/>
              <a:t> </a:t>
            </a:r>
            <a:r>
              <a:rPr lang="en-US" sz="2400" dirty="0" err="1"/>
              <a:t>dịch</a:t>
            </a:r>
            <a:r>
              <a:rPr lang="en-US" sz="2400" dirty="0"/>
              <a:t> </a:t>
            </a:r>
            <a:r>
              <a:rPr lang="en-US" sz="2400" dirty="0" err="1"/>
              <a:t>mua</a:t>
            </a:r>
            <a:r>
              <a:rPr lang="en-US" sz="2400" dirty="0"/>
              <a:t> </a:t>
            </a:r>
            <a:r>
              <a:rPr lang="en-US" sz="2400" dirty="0" err="1"/>
              <a:t>bán</a:t>
            </a:r>
            <a:r>
              <a:rPr lang="en-US" sz="2400" dirty="0"/>
              <a:t>, </a:t>
            </a:r>
            <a:r>
              <a:rPr lang="en-US" sz="2400" dirty="0" err="1"/>
              <a:t>nghĩa</a:t>
            </a:r>
            <a:r>
              <a:rPr lang="en-US" sz="2400" dirty="0"/>
              <a:t> </a:t>
            </a:r>
            <a:r>
              <a:rPr lang="en-US" sz="2400" dirty="0" err="1"/>
              <a:t>là</a:t>
            </a:r>
            <a:r>
              <a:rPr lang="en-US" sz="2400" dirty="0"/>
              <a:t> </a:t>
            </a:r>
            <a:r>
              <a:rPr lang="en-US" sz="2400" dirty="0" err="1"/>
              <a:t>đây</a:t>
            </a:r>
            <a:r>
              <a:rPr lang="en-US" sz="2400" dirty="0"/>
              <a:t> </a:t>
            </a:r>
            <a:r>
              <a:rPr lang="en-US" sz="2400" dirty="0" err="1"/>
              <a:t>là</a:t>
            </a:r>
            <a:r>
              <a:rPr lang="en-US" sz="2400" dirty="0"/>
              <a:t> 3 </a:t>
            </a:r>
            <a:r>
              <a:rPr lang="en-US" sz="2400" dirty="0" err="1"/>
              <a:t>nhóm</a:t>
            </a:r>
            <a:r>
              <a:rPr lang="en-US" sz="2400" dirty="0"/>
              <a:t> </a:t>
            </a:r>
            <a:r>
              <a:rPr lang="en-US" sz="2400" dirty="0" err="1"/>
              <a:t>khách</a:t>
            </a:r>
            <a:r>
              <a:rPr lang="en-US" sz="2400" dirty="0"/>
              <a:t> </a:t>
            </a:r>
            <a:r>
              <a:rPr lang="en-US" sz="2400" dirty="0" err="1"/>
              <a:t>hàng</a:t>
            </a:r>
            <a:r>
              <a:rPr lang="en-US" sz="2400" dirty="0"/>
              <a:t> quay </a:t>
            </a:r>
            <a:r>
              <a:rPr lang="en-US" sz="2400" dirty="0" err="1"/>
              <a:t>lại</a:t>
            </a:r>
            <a:r>
              <a:rPr lang="en-US" sz="2400" dirty="0"/>
              <a:t> </a:t>
            </a:r>
            <a:r>
              <a:rPr lang="en-US" sz="2400" dirty="0" err="1"/>
              <a:t>mua</a:t>
            </a:r>
            <a:r>
              <a:rPr lang="en-US" sz="2400" dirty="0"/>
              <a:t> </a:t>
            </a:r>
            <a:r>
              <a:rPr lang="en-US" sz="2400" dirty="0" err="1"/>
              <a:t>hàng</a:t>
            </a:r>
            <a:r>
              <a:rPr lang="en-US" sz="2400" dirty="0"/>
              <a:t>. </a:t>
            </a:r>
          </a:p>
          <a:p>
            <a:pPr marL="380990" indent="-380990">
              <a:buFont typeface="Arial" panose="020B0604020202020204" pitchFamily="34" charset="0"/>
              <a:buChar char="•"/>
            </a:pPr>
            <a:r>
              <a:rPr lang="en-US" sz="2400" dirty="0" err="1"/>
              <a:t>Nhóm</a:t>
            </a:r>
            <a:r>
              <a:rPr lang="en-US" sz="2400" dirty="0"/>
              <a:t> Potential Loyalist </a:t>
            </a:r>
            <a:r>
              <a:rPr lang="en-US" sz="2400" dirty="0" err="1"/>
              <a:t>có</a:t>
            </a:r>
            <a:r>
              <a:rPr lang="en-US" sz="2400" dirty="0"/>
              <a:t> 22,35 </a:t>
            </a:r>
            <a:r>
              <a:rPr lang="en-US" sz="2400" dirty="0" err="1"/>
              <a:t>nghìn</a:t>
            </a:r>
            <a:r>
              <a:rPr lang="en-US" sz="2400" dirty="0"/>
              <a:t> </a:t>
            </a:r>
            <a:r>
              <a:rPr lang="en-US" sz="2400" dirty="0" err="1"/>
              <a:t>khách</a:t>
            </a:r>
            <a:r>
              <a:rPr lang="en-US" sz="2400" dirty="0"/>
              <a:t> </a:t>
            </a:r>
            <a:r>
              <a:rPr lang="en-US" sz="2400" dirty="0" err="1"/>
              <a:t>hàng</a:t>
            </a:r>
            <a:r>
              <a:rPr lang="en-US" sz="2400" dirty="0"/>
              <a:t> (</a:t>
            </a:r>
            <a:r>
              <a:rPr lang="en-US" sz="2400" dirty="0" err="1"/>
              <a:t>chiếm</a:t>
            </a:r>
            <a:r>
              <a:rPr lang="en-US" sz="2400" dirty="0"/>
              <a:t> 23,3%). </a:t>
            </a:r>
            <a:r>
              <a:rPr lang="en-US" sz="2400" dirty="0" err="1"/>
              <a:t>Nhóm</a:t>
            </a:r>
            <a:r>
              <a:rPr lang="en-US" sz="2400" dirty="0"/>
              <a:t> Champions </a:t>
            </a:r>
            <a:r>
              <a:rPr lang="en-US" sz="2400" dirty="0" err="1"/>
              <a:t>chiếm</a:t>
            </a:r>
            <a:r>
              <a:rPr lang="en-US" sz="2400" dirty="0"/>
              <a:t> 12,1%. </a:t>
            </a:r>
            <a:r>
              <a:rPr lang="en-US" sz="2400" dirty="0" err="1"/>
              <a:t>Nhóm</a:t>
            </a:r>
            <a:r>
              <a:rPr lang="en-US" sz="2400" dirty="0"/>
              <a:t> Loyal </a:t>
            </a:r>
            <a:r>
              <a:rPr lang="en-US" sz="2400" dirty="0" err="1"/>
              <a:t>chỉ</a:t>
            </a:r>
            <a:r>
              <a:rPr lang="en-US" sz="2400" dirty="0"/>
              <a:t> </a:t>
            </a:r>
            <a:r>
              <a:rPr lang="en-US" sz="2400" dirty="0" err="1"/>
              <a:t>chiếm</a:t>
            </a:r>
            <a:r>
              <a:rPr lang="en-US" sz="2400" dirty="0"/>
              <a:t> </a:t>
            </a:r>
            <a:r>
              <a:rPr lang="en-US" sz="2400" dirty="0" err="1"/>
              <a:t>một</a:t>
            </a:r>
            <a:r>
              <a:rPr lang="en-US" sz="2400" dirty="0"/>
              <a:t> </a:t>
            </a:r>
            <a:r>
              <a:rPr lang="en-US" sz="2400" dirty="0" err="1"/>
              <a:t>phần</a:t>
            </a:r>
            <a:r>
              <a:rPr lang="en-US" sz="2400" dirty="0"/>
              <a:t> </a:t>
            </a:r>
            <a:r>
              <a:rPr lang="en-US" sz="2400" dirty="0" err="1"/>
              <a:t>rất</a:t>
            </a:r>
            <a:r>
              <a:rPr lang="en-US" sz="2400" dirty="0"/>
              <a:t> </a:t>
            </a:r>
            <a:r>
              <a:rPr lang="en-US" sz="2400" dirty="0" err="1"/>
              <a:t>nhỏ</a:t>
            </a:r>
            <a:r>
              <a:rPr lang="en-US" sz="2400" dirty="0"/>
              <a:t> 8.1%.</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err="1"/>
              <a:t>Một</a:t>
            </a:r>
            <a:r>
              <a:rPr lang="en-US" sz="2400" dirty="0"/>
              <a:t> </a:t>
            </a:r>
            <a:r>
              <a:rPr lang="en-US" sz="2400" dirty="0" err="1"/>
              <a:t>nhóm</a:t>
            </a:r>
            <a:r>
              <a:rPr lang="en-US" sz="2400" dirty="0"/>
              <a:t> </a:t>
            </a:r>
            <a:r>
              <a:rPr lang="en-US" sz="2400" dirty="0" err="1"/>
              <a:t>khách</a:t>
            </a:r>
            <a:r>
              <a:rPr lang="en-US" sz="2400" dirty="0"/>
              <a:t> </a:t>
            </a:r>
            <a:r>
              <a:rPr lang="en-US" sz="2400" dirty="0" err="1"/>
              <a:t>hàng</a:t>
            </a:r>
            <a:r>
              <a:rPr lang="en-US" sz="2400" dirty="0"/>
              <a:t> </a:t>
            </a:r>
            <a:r>
              <a:rPr lang="en-US" sz="2400" dirty="0" err="1"/>
              <a:t>chiếm</a:t>
            </a:r>
            <a:r>
              <a:rPr lang="en-US" sz="2400" dirty="0"/>
              <a:t> t</a:t>
            </a:r>
            <a:r>
              <a:rPr lang="vi-VN" sz="2400" dirty="0"/>
              <a:t>ư</a:t>
            </a:r>
            <a:r>
              <a:rPr lang="en-US" sz="2400" dirty="0" err="1"/>
              <a:t>ơng</a:t>
            </a:r>
            <a:r>
              <a:rPr lang="en-US" sz="2400" dirty="0"/>
              <a:t> </a:t>
            </a:r>
            <a:r>
              <a:rPr lang="en-US" sz="2400" dirty="0" err="1"/>
              <a:t>đối</a:t>
            </a:r>
            <a:r>
              <a:rPr lang="en-US" sz="2400" dirty="0"/>
              <a:t> </a:t>
            </a:r>
            <a:r>
              <a:rPr lang="en-US" sz="2400" dirty="0" err="1"/>
              <a:t>lớn</a:t>
            </a:r>
            <a:r>
              <a:rPr lang="en-US" sz="2400" dirty="0"/>
              <a:t> </a:t>
            </a:r>
            <a:r>
              <a:rPr lang="en-US" sz="2400" dirty="0" err="1"/>
              <a:t>trên</a:t>
            </a:r>
            <a:r>
              <a:rPr lang="en-US" sz="2400" dirty="0"/>
              <a:t> </a:t>
            </a:r>
            <a:r>
              <a:rPr lang="en-US" sz="2400" dirty="0" err="1"/>
              <a:t>tổng</a:t>
            </a:r>
            <a:r>
              <a:rPr lang="en-US" sz="2400" dirty="0"/>
              <a:t> </a:t>
            </a:r>
            <a:r>
              <a:rPr lang="en-US" sz="2400" dirty="0" err="1"/>
              <a:t>số</a:t>
            </a:r>
            <a:r>
              <a:rPr lang="en-US" sz="2400" dirty="0"/>
              <a:t> </a:t>
            </a:r>
            <a:r>
              <a:rPr lang="en-US" sz="2400" dirty="0" err="1"/>
              <a:t>là</a:t>
            </a:r>
            <a:r>
              <a:rPr lang="en-US" sz="2400" dirty="0"/>
              <a:t> </a:t>
            </a:r>
            <a:r>
              <a:rPr lang="en-US" sz="2400" dirty="0" err="1"/>
              <a:t>nhóm</a:t>
            </a:r>
            <a:r>
              <a:rPr lang="en-US" sz="2400" dirty="0"/>
              <a:t> Hibernating customers. </a:t>
            </a:r>
            <a:r>
              <a:rPr lang="en-US" sz="2400" dirty="0" err="1"/>
              <a:t>Đây</a:t>
            </a:r>
            <a:r>
              <a:rPr lang="en-US" sz="2400" dirty="0"/>
              <a:t> </a:t>
            </a:r>
            <a:r>
              <a:rPr lang="en-US" sz="2400" dirty="0" err="1"/>
              <a:t>là</a:t>
            </a:r>
            <a:r>
              <a:rPr lang="en-US" sz="2400" dirty="0"/>
              <a:t> </a:t>
            </a:r>
            <a:r>
              <a:rPr lang="en-US" sz="2400" dirty="0" err="1"/>
              <a:t>những</a:t>
            </a:r>
            <a:r>
              <a:rPr lang="en-US" sz="2400" dirty="0"/>
              <a:t> KH </a:t>
            </a:r>
            <a:r>
              <a:rPr lang="en-US" sz="2400" dirty="0" err="1"/>
              <a:t>đã</a:t>
            </a:r>
            <a:r>
              <a:rPr lang="en-US" sz="2400" dirty="0"/>
              <a:t> </a:t>
            </a:r>
            <a:r>
              <a:rPr lang="en-US" sz="2400" dirty="0" err="1"/>
              <a:t>thực</a:t>
            </a:r>
            <a:r>
              <a:rPr lang="en-US" sz="2400" dirty="0"/>
              <a:t> </a:t>
            </a:r>
            <a:r>
              <a:rPr lang="en-US" sz="2400" dirty="0" err="1"/>
              <a:t>hiện</a:t>
            </a:r>
            <a:r>
              <a:rPr lang="en-US" sz="2400" dirty="0"/>
              <a:t> </a:t>
            </a:r>
            <a:r>
              <a:rPr lang="en-US" sz="2400" dirty="0" err="1"/>
              <a:t>giao</a:t>
            </a:r>
            <a:r>
              <a:rPr lang="en-US" sz="2400" dirty="0"/>
              <a:t> </a:t>
            </a:r>
            <a:r>
              <a:rPr lang="en-US" sz="2400" dirty="0" err="1"/>
              <a:t>dịch</a:t>
            </a:r>
            <a:r>
              <a:rPr lang="en-US" sz="2400" dirty="0"/>
              <a:t> </a:t>
            </a:r>
            <a:r>
              <a:rPr lang="en-US" sz="2400" dirty="0" err="1"/>
              <a:t>rất</a:t>
            </a:r>
            <a:r>
              <a:rPr lang="en-US" sz="2400" dirty="0"/>
              <a:t> </a:t>
            </a:r>
            <a:r>
              <a:rPr lang="en-US" sz="2400" dirty="0" err="1"/>
              <a:t>lâu</a:t>
            </a:r>
            <a:r>
              <a:rPr lang="en-US" sz="2400" dirty="0"/>
              <a:t> tr</a:t>
            </a:r>
            <a:r>
              <a:rPr lang="vi-VN" sz="2400" dirty="0"/>
              <a:t>ư</a:t>
            </a:r>
            <a:r>
              <a:rPr lang="en-US" sz="2400" dirty="0" err="1"/>
              <a:t>ớc</a:t>
            </a:r>
            <a:r>
              <a:rPr lang="en-US" sz="2400" dirty="0"/>
              <a:t> </a:t>
            </a:r>
            <a:r>
              <a:rPr lang="en-US" sz="2400" dirty="0" err="1"/>
              <a:t>đó</a:t>
            </a:r>
            <a:r>
              <a:rPr lang="en-US" sz="2400" dirty="0"/>
              <a:t>. </a:t>
            </a:r>
          </a:p>
          <a:p>
            <a:r>
              <a:rPr lang="en-US" sz="2400" dirty="0"/>
              <a:t>=&gt; </a:t>
            </a:r>
            <a:r>
              <a:rPr lang="en-US" sz="2400" dirty="0" err="1"/>
              <a:t>Cần</a:t>
            </a:r>
            <a:r>
              <a:rPr lang="en-US" sz="2400" dirty="0"/>
              <a:t> đ</a:t>
            </a:r>
            <a:r>
              <a:rPr lang="vi-VN" sz="2400" dirty="0"/>
              <a:t>ư</a:t>
            </a:r>
            <a:r>
              <a:rPr lang="en-US" sz="2400" dirty="0"/>
              <a:t>a ra </a:t>
            </a:r>
            <a:r>
              <a:rPr lang="en-US" sz="2400" dirty="0" err="1"/>
              <a:t>chính</a:t>
            </a:r>
            <a:r>
              <a:rPr lang="en-US" sz="2400" dirty="0"/>
              <a:t> </a:t>
            </a:r>
            <a:r>
              <a:rPr lang="en-US" sz="2400" dirty="0" err="1"/>
              <a:t>sách</a:t>
            </a:r>
            <a:r>
              <a:rPr lang="en-US" sz="2400" dirty="0"/>
              <a:t> </a:t>
            </a:r>
            <a:r>
              <a:rPr lang="en-US" sz="2400" dirty="0" err="1"/>
              <a:t>để</a:t>
            </a:r>
            <a:r>
              <a:rPr lang="en-US" sz="2400" dirty="0"/>
              <a:t> Hibernating customers quay </a:t>
            </a:r>
            <a:r>
              <a:rPr lang="en-US" sz="2400" dirty="0" err="1"/>
              <a:t>lại</a:t>
            </a:r>
            <a:r>
              <a:rPr lang="en-US" sz="2400" dirty="0"/>
              <a:t> </a:t>
            </a:r>
            <a:r>
              <a:rPr lang="en-US" sz="2400" dirty="0" err="1"/>
              <a:t>mua</a:t>
            </a:r>
            <a:r>
              <a:rPr lang="en-US" sz="2400" dirty="0"/>
              <a:t> </a:t>
            </a:r>
            <a:r>
              <a:rPr lang="en-US" sz="2400" dirty="0" err="1"/>
              <a:t>hàng</a:t>
            </a:r>
            <a:endParaRPr lang="en-US" sz="2400" dirty="0"/>
          </a:p>
        </p:txBody>
      </p:sp>
      <p:grpSp>
        <p:nvGrpSpPr>
          <p:cNvPr id="9" name="Group 6">
            <a:extLst>
              <a:ext uri="{FF2B5EF4-FFF2-40B4-BE49-F238E27FC236}">
                <a16:creationId xmlns:a16="http://schemas.microsoft.com/office/drawing/2014/main" id="{B88BC0D2-11A6-4F46-A924-4AE1C6934368}"/>
              </a:ext>
            </a:extLst>
          </p:cNvPr>
          <p:cNvGrpSpPr/>
          <p:nvPr/>
        </p:nvGrpSpPr>
        <p:grpSpPr>
          <a:xfrm>
            <a:off x="12256117" y="6524512"/>
            <a:ext cx="1102668" cy="773557"/>
            <a:chOff x="0" y="0"/>
            <a:chExt cx="1793623" cy="1258286"/>
          </a:xfrm>
        </p:grpSpPr>
        <p:sp>
          <p:nvSpPr>
            <p:cNvPr id="10" name="Freeform 7">
              <a:extLst>
                <a:ext uri="{FF2B5EF4-FFF2-40B4-BE49-F238E27FC236}">
                  <a16:creationId xmlns:a16="http://schemas.microsoft.com/office/drawing/2014/main" id="{1ECA2177-1ED5-42AE-9E39-A0E4A132FD46}"/>
                </a:ext>
              </a:extLst>
            </p:cNvPr>
            <p:cNvSpPr/>
            <p:nvPr/>
          </p:nvSpPr>
          <p:spPr>
            <a:xfrm>
              <a:off x="0" y="0"/>
              <a:ext cx="1793623" cy="1258286"/>
            </a:xfrm>
            <a:custGeom>
              <a:avLst/>
              <a:gdLst/>
              <a:ahLst/>
              <a:cxnLst/>
              <a:rect l="l" t="t" r="r" b="b"/>
              <a:pathLst>
                <a:path w="1793623" h="1258286">
                  <a:moveTo>
                    <a:pt x="0" y="0"/>
                  </a:moveTo>
                  <a:lnTo>
                    <a:pt x="1793623" y="0"/>
                  </a:lnTo>
                  <a:lnTo>
                    <a:pt x="1793623" y="1258286"/>
                  </a:lnTo>
                  <a:lnTo>
                    <a:pt x="0" y="1258286"/>
                  </a:lnTo>
                  <a:close/>
                </a:path>
              </a:pathLst>
            </a:custGeom>
            <a:solidFill>
              <a:srgbClr val="FFDE59"/>
            </a:solidFill>
          </p:spPr>
        </p:sp>
      </p:grpSp>
      <p:grpSp>
        <p:nvGrpSpPr>
          <p:cNvPr id="11" name="Group 10">
            <a:extLst>
              <a:ext uri="{FF2B5EF4-FFF2-40B4-BE49-F238E27FC236}">
                <a16:creationId xmlns:a16="http://schemas.microsoft.com/office/drawing/2014/main" id="{5F21E334-230B-4ED6-AA5D-4C71A998099B}"/>
              </a:ext>
            </a:extLst>
          </p:cNvPr>
          <p:cNvGrpSpPr/>
          <p:nvPr/>
        </p:nvGrpSpPr>
        <p:grpSpPr>
          <a:xfrm>
            <a:off x="12256117" y="-296768"/>
            <a:ext cx="1102668" cy="773557"/>
            <a:chOff x="0" y="0"/>
            <a:chExt cx="1793623" cy="1258286"/>
          </a:xfrm>
        </p:grpSpPr>
        <p:sp>
          <p:nvSpPr>
            <p:cNvPr id="12" name="Freeform 11">
              <a:extLst>
                <a:ext uri="{FF2B5EF4-FFF2-40B4-BE49-F238E27FC236}">
                  <a16:creationId xmlns:a16="http://schemas.microsoft.com/office/drawing/2014/main" id="{CE8426B9-6D20-4F9B-B331-3830C5380860}"/>
                </a:ext>
              </a:extLst>
            </p:cNvPr>
            <p:cNvSpPr/>
            <p:nvPr/>
          </p:nvSpPr>
          <p:spPr>
            <a:xfrm>
              <a:off x="0" y="0"/>
              <a:ext cx="1793623" cy="1258286"/>
            </a:xfrm>
            <a:custGeom>
              <a:avLst/>
              <a:gdLst/>
              <a:ahLst/>
              <a:cxnLst/>
              <a:rect l="l" t="t" r="r" b="b"/>
              <a:pathLst>
                <a:path w="1793623" h="1258286">
                  <a:moveTo>
                    <a:pt x="0" y="0"/>
                  </a:moveTo>
                  <a:lnTo>
                    <a:pt x="1793623" y="0"/>
                  </a:lnTo>
                  <a:lnTo>
                    <a:pt x="1793623" y="1258286"/>
                  </a:lnTo>
                  <a:lnTo>
                    <a:pt x="0" y="1258286"/>
                  </a:lnTo>
                  <a:close/>
                </a:path>
              </a:pathLst>
            </a:custGeom>
            <a:solidFill>
              <a:srgbClr val="FFDE59"/>
            </a:solidFill>
          </p:spPr>
        </p:sp>
      </p:grpSp>
    </p:spTree>
    <p:extLst>
      <p:ext uri="{BB962C8B-B14F-4D97-AF65-F5344CB8AC3E}">
        <p14:creationId xmlns:p14="http://schemas.microsoft.com/office/powerpoint/2010/main" val="355664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149900"/>
            <a:ext cx="8026328" cy="1179489"/>
            <a:chOff x="0" y="0"/>
            <a:chExt cx="8026329" cy="1179489"/>
          </a:xfrm>
        </p:grpSpPr>
        <p:grpSp>
          <p:nvGrpSpPr>
            <p:cNvPr id="3" name="Group 3"/>
            <p:cNvGrpSpPr/>
            <p:nvPr/>
          </p:nvGrpSpPr>
          <p:grpSpPr>
            <a:xfrm>
              <a:off x="0" y="0"/>
              <a:ext cx="7231826" cy="1179489"/>
              <a:chOff x="0" y="0"/>
              <a:chExt cx="3440139" cy="561077"/>
            </a:xfrm>
          </p:grpSpPr>
          <p:sp>
            <p:nvSpPr>
              <p:cNvPr id="4" name="Freeform 4"/>
              <p:cNvSpPr/>
              <p:nvPr/>
            </p:nvSpPr>
            <p:spPr>
              <a:xfrm>
                <a:off x="0" y="0"/>
                <a:ext cx="3440139" cy="561077"/>
              </a:xfrm>
              <a:custGeom>
                <a:avLst/>
                <a:gdLst/>
                <a:ahLst/>
                <a:cxnLst/>
                <a:rect l="l" t="t" r="r" b="b"/>
                <a:pathLst>
                  <a:path w="3440139" h="561077">
                    <a:moveTo>
                      <a:pt x="0" y="0"/>
                    </a:moveTo>
                    <a:lnTo>
                      <a:pt x="3440139" y="0"/>
                    </a:lnTo>
                    <a:lnTo>
                      <a:pt x="3440139" y="561077"/>
                    </a:lnTo>
                    <a:lnTo>
                      <a:pt x="0" y="561077"/>
                    </a:lnTo>
                    <a:close/>
                  </a:path>
                </a:pathLst>
              </a:custGeom>
              <a:solidFill>
                <a:srgbClr val="18445D"/>
              </a:solidFill>
            </p:spPr>
          </p:sp>
        </p:grpSp>
        <p:sp>
          <p:nvSpPr>
            <p:cNvPr id="5" name="AutoShape 5"/>
            <p:cNvSpPr/>
            <p:nvPr/>
          </p:nvSpPr>
          <p:spPr>
            <a:xfrm>
              <a:off x="2788028" y="577926"/>
              <a:ext cx="5238300" cy="0"/>
            </a:xfrm>
            <a:prstGeom prst="line">
              <a:avLst/>
            </a:prstGeom>
            <a:ln w="76200" cap="flat">
              <a:solidFill>
                <a:srgbClr val="FFFFFF"/>
              </a:solidFill>
              <a:prstDash val="solid"/>
              <a:headEnd type="none" w="sm" len="sm"/>
              <a:tailEnd type="none" w="sm" len="sm"/>
            </a:ln>
          </p:spPr>
        </p:sp>
      </p:grpSp>
      <p:grpSp>
        <p:nvGrpSpPr>
          <p:cNvPr id="6" name="Group 6"/>
          <p:cNvGrpSpPr>
            <a:grpSpLocks noChangeAspect="1"/>
          </p:cNvGrpSpPr>
          <p:nvPr/>
        </p:nvGrpSpPr>
        <p:grpSpPr>
          <a:xfrm>
            <a:off x="5816600" y="144023"/>
            <a:ext cx="7086600" cy="7067540"/>
            <a:chOff x="0" y="0"/>
            <a:chExt cx="6350000" cy="6350000"/>
          </a:xfrm>
        </p:grpSpPr>
        <p:sp>
          <p:nvSpPr>
            <p:cNvPr id="7" name="Freeform 7"/>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56809" t="-2575" r="-3763" b="-4606"/>
              </a:stretch>
            </a:blipFill>
          </p:spPr>
        </p:sp>
      </p:grpSp>
      <p:sp>
        <p:nvSpPr>
          <p:cNvPr id="8" name="TextBox 8"/>
          <p:cNvSpPr txBox="1"/>
          <p:nvPr/>
        </p:nvSpPr>
        <p:spPr>
          <a:xfrm>
            <a:off x="731520" y="144023"/>
            <a:ext cx="7628512" cy="1019510"/>
          </a:xfrm>
          <a:prstGeom prst="rect">
            <a:avLst/>
          </a:prstGeom>
        </p:spPr>
        <p:txBody>
          <a:bodyPr lIns="0" tIns="0" rIns="0" bIns="0" rtlCol="0" anchor="t">
            <a:spAutoFit/>
          </a:bodyPr>
          <a:lstStyle/>
          <a:p>
            <a:pPr>
              <a:lnSpc>
                <a:spcPts val="8958"/>
              </a:lnSpc>
            </a:pPr>
            <a:r>
              <a:rPr lang="en-US" sz="4800" b="1" dirty="0">
                <a:solidFill>
                  <a:srgbClr val="000000"/>
                </a:solidFill>
                <a:latin typeface="Roboto" pitchFamily="2" charset="0"/>
                <a:ea typeface="Roboto" pitchFamily="2" charset="0"/>
              </a:rPr>
              <a:t>NỘI DUNG</a:t>
            </a:r>
          </a:p>
        </p:txBody>
      </p:sp>
      <p:sp>
        <p:nvSpPr>
          <p:cNvPr id="9" name="TextBox 9"/>
          <p:cNvSpPr txBox="1"/>
          <p:nvPr/>
        </p:nvSpPr>
        <p:spPr>
          <a:xfrm>
            <a:off x="731520" y="1582730"/>
            <a:ext cx="9123680" cy="3084178"/>
          </a:xfrm>
          <a:prstGeom prst="rect">
            <a:avLst/>
          </a:prstGeom>
        </p:spPr>
        <p:txBody>
          <a:bodyPr wrap="square" lIns="0" tIns="0" rIns="0" bIns="0" rtlCol="0" anchor="t">
            <a:spAutoFit/>
          </a:bodyPr>
          <a:lstStyle/>
          <a:p>
            <a:pPr marL="533387" indent="-533387">
              <a:lnSpc>
                <a:spcPct val="200000"/>
              </a:lnSpc>
              <a:buAutoNum type="romanUcPeriod"/>
            </a:pPr>
            <a:r>
              <a:rPr lang="en-US" sz="2600" dirty="0" err="1">
                <a:solidFill>
                  <a:srgbClr val="000000"/>
                </a:solidFill>
                <a:latin typeface="Roboto" pitchFamily="2" charset="0"/>
                <a:ea typeface="Roboto" pitchFamily="2" charset="0"/>
              </a:rPr>
              <a:t>Tổng</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quan</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về</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thực</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hiện</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đề</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tài</a:t>
            </a:r>
            <a:endParaRPr lang="en-US" sz="2600" dirty="0">
              <a:solidFill>
                <a:srgbClr val="000000"/>
              </a:solidFill>
              <a:latin typeface="Roboto" pitchFamily="2" charset="0"/>
              <a:ea typeface="Roboto" pitchFamily="2" charset="0"/>
            </a:endParaRPr>
          </a:p>
          <a:p>
            <a:pPr marL="533387" indent="-533387">
              <a:lnSpc>
                <a:spcPct val="200000"/>
              </a:lnSpc>
              <a:buAutoNum type="romanUcPeriod"/>
            </a:pPr>
            <a:r>
              <a:rPr lang="en-US" sz="2600" dirty="0" err="1">
                <a:solidFill>
                  <a:srgbClr val="000000"/>
                </a:solidFill>
                <a:latin typeface="Roboto" pitchFamily="2" charset="0"/>
                <a:ea typeface="Roboto" pitchFamily="2" charset="0"/>
              </a:rPr>
              <a:t>Báo</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cáo</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tình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hình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kinh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doanh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và</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đánh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giá</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về</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khách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hàng</a:t>
            </a:r>
            <a:endParaRPr lang="en-US" sz="2600" dirty="0">
              <a:solidFill>
                <a:srgbClr val="000000"/>
              </a:solidFill>
              <a:latin typeface="Roboto" pitchFamily="2" charset="0"/>
              <a:ea typeface="Roboto" pitchFamily="2" charset="0"/>
            </a:endParaRPr>
          </a:p>
          <a:p>
            <a:pPr marL="533387" indent="-533387">
              <a:lnSpc>
                <a:spcPct val="200000"/>
              </a:lnSpc>
              <a:buAutoNum type="romanUcPeriod"/>
            </a:pPr>
            <a:r>
              <a:rPr lang="en-US" sz="2600" dirty="0" err="1">
                <a:solidFill>
                  <a:srgbClr val="000000"/>
                </a:solidFill>
                <a:latin typeface="Roboto" pitchFamily="2" charset="0"/>
                <a:ea typeface="Roboto" pitchFamily="2" charset="0"/>
              </a:rPr>
              <a:t>Đề</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xuất</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các</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giải</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pháp</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để</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cải</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thiện</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tình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hình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kinh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doanh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nâng</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cao</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trải</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nghiệm</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khách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hàng</a:t>
            </a:r>
            <a:endParaRPr lang="en-US" sz="2600" dirty="0">
              <a:solidFill>
                <a:srgbClr val="000000"/>
              </a:solidFill>
              <a:latin typeface="Roboto" pitchFamily="2" charset="0"/>
              <a:ea typeface="Roboto" pitchFamily="2" charset="0"/>
            </a:endParaRPr>
          </a:p>
        </p:txBody>
      </p:sp>
      <p:sp>
        <p:nvSpPr>
          <p:cNvPr id="10" name="AutoShape 10"/>
          <p:cNvSpPr/>
          <p:nvPr/>
        </p:nvSpPr>
        <p:spPr>
          <a:xfrm>
            <a:off x="731520" y="1295400"/>
            <a:ext cx="4451560" cy="0"/>
          </a:xfrm>
          <a:prstGeom prst="line">
            <a:avLst/>
          </a:prstGeom>
          <a:ln w="57150" cap="flat">
            <a:solidFill>
              <a:srgbClr val="FFDE59"/>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7721600" y="869728"/>
            <a:ext cx="4552977" cy="5024837"/>
          </a:xfrm>
          <a:prstGeom prst="rect">
            <a:avLst/>
          </a:prstGeom>
        </p:spPr>
        <p:txBody>
          <a:bodyPr wrap="square" lIns="0" tIns="0" rIns="0" bIns="0" rtlCol="0" anchor="t">
            <a:spAutoFit/>
          </a:bodyPr>
          <a:lstStyle/>
          <a:p>
            <a:pPr marL="380990" indent="-380990">
              <a:lnSpc>
                <a:spcPct val="200000"/>
              </a:lnSpc>
              <a:buFont typeface="Arial" panose="020B0604020202020204" pitchFamily="34" charset="0"/>
              <a:buChar char="•"/>
            </a:pPr>
            <a:r>
              <a:rPr lang="en-US" sz="2133" dirty="0" err="1">
                <a:solidFill>
                  <a:srgbClr val="000000"/>
                </a:solidFill>
                <a:latin typeface="Times New Roman" panose="02020603050405020304" pitchFamily="18" charset="0"/>
                <a:cs typeface="Times New Roman" panose="02020603050405020304" pitchFamily="18" charset="0"/>
              </a:rPr>
              <a:t>Tình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hình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kinh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doanh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của</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công</a:t>
            </a:r>
            <a:r>
              <a:rPr lang="en-US" sz="2133" dirty="0">
                <a:solidFill>
                  <a:srgbClr val="000000"/>
                </a:solidFill>
                <a:latin typeface="Times New Roman" panose="02020603050405020304" pitchFamily="18" charset="0"/>
                <a:cs typeface="Times New Roman" panose="02020603050405020304" pitchFamily="18" charset="0"/>
              </a:rPr>
              <a:t> ty </a:t>
            </a:r>
            <a:r>
              <a:rPr lang="en-US" sz="2133" dirty="0" err="1">
                <a:solidFill>
                  <a:srgbClr val="000000"/>
                </a:solidFill>
                <a:latin typeface="Times New Roman" panose="02020603050405020304" pitchFamily="18" charset="0"/>
                <a:cs typeface="Times New Roman" panose="02020603050405020304" pitchFamily="18" charset="0"/>
              </a:rPr>
              <a:t>cũng</a:t>
            </a:r>
            <a:r>
              <a:rPr lang="en-US" sz="2133" dirty="0">
                <a:solidFill>
                  <a:srgbClr val="000000"/>
                </a:solidFill>
                <a:latin typeface="Times New Roman" panose="02020603050405020304" pitchFamily="18" charset="0"/>
                <a:cs typeface="Times New Roman" panose="02020603050405020304" pitchFamily="18" charset="0"/>
              </a:rPr>
              <a:t> đ</a:t>
            </a:r>
            <a:r>
              <a:rPr lang="vi-VN" sz="2133" dirty="0">
                <a:solidFill>
                  <a:srgbClr val="000000"/>
                </a:solidFill>
                <a:latin typeface="Times New Roman" panose="02020603050405020304" pitchFamily="18" charset="0"/>
                <a:cs typeface="Times New Roman" panose="02020603050405020304" pitchFamily="18" charset="0"/>
              </a:rPr>
              <a:t>ư</a:t>
            </a:r>
            <a:r>
              <a:rPr lang="en-US" sz="2133" dirty="0" err="1">
                <a:solidFill>
                  <a:srgbClr val="000000"/>
                </a:solidFill>
                <a:latin typeface="Times New Roman" panose="02020603050405020304" pitchFamily="18" charset="0"/>
                <a:cs typeface="Times New Roman" panose="02020603050405020304" pitchFamily="18" charset="0"/>
              </a:rPr>
              <a:t>ợc</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phản</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ánh</a:t>
            </a:r>
            <a:r>
              <a:rPr lang="en-US" sz="2133" dirty="0">
                <a:solidFill>
                  <a:srgbClr val="000000"/>
                </a:solidFill>
                <a:latin typeface="Times New Roman" panose="02020603050405020304" pitchFamily="18" charset="0"/>
                <a:cs typeface="Times New Roman" panose="02020603050405020304" pitchFamily="18" charset="0"/>
              </a:rPr>
              <a:t> qua </a:t>
            </a:r>
            <a:r>
              <a:rPr lang="en-US" sz="2133" dirty="0" err="1">
                <a:solidFill>
                  <a:srgbClr val="000000"/>
                </a:solidFill>
                <a:latin typeface="Times New Roman" panose="02020603050405020304" pitchFamily="18" charset="0"/>
                <a:cs typeface="Times New Roman" panose="02020603050405020304" pitchFamily="18" charset="0"/>
              </a:rPr>
              <a:t>số</a:t>
            </a:r>
            <a:r>
              <a:rPr lang="en-US" sz="2133" dirty="0">
                <a:solidFill>
                  <a:srgbClr val="000000"/>
                </a:solidFill>
                <a:latin typeface="Times New Roman" panose="02020603050405020304" pitchFamily="18" charset="0"/>
                <a:cs typeface="Times New Roman" panose="02020603050405020304" pitchFamily="18" charset="0"/>
              </a:rPr>
              <a:t> l</a:t>
            </a:r>
            <a:r>
              <a:rPr lang="vi-VN" sz="2133" dirty="0">
                <a:solidFill>
                  <a:srgbClr val="000000"/>
                </a:solidFill>
                <a:latin typeface="Times New Roman" panose="02020603050405020304" pitchFamily="18" charset="0"/>
                <a:cs typeface="Times New Roman" panose="02020603050405020304" pitchFamily="18" charset="0"/>
              </a:rPr>
              <a:t>ư</a:t>
            </a:r>
            <a:r>
              <a:rPr lang="en-US" sz="2133" dirty="0" err="1">
                <a:solidFill>
                  <a:srgbClr val="000000"/>
                </a:solidFill>
                <a:latin typeface="Times New Roman" panose="02020603050405020304" pitchFamily="18" charset="0"/>
                <a:cs typeface="Times New Roman" panose="02020603050405020304" pitchFamily="18" charset="0"/>
              </a:rPr>
              <a:t>ợng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khách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hàng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mới</a:t>
            </a:r>
            <a:r>
              <a:rPr lang="en-US" sz="2133" dirty="0">
                <a:solidFill>
                  <a:srgbClr val="000000"/>
                </a:solidFill>
                <a:latin typeface="Times New Roman" panose="02020603050405020304" pitchFamily="18" charset="0"/>
                <a:cs typeface="Times New Roman" panose="02020603050405020304" pitchFamily="18" charset="0"/>
              </a:rPr>
              <a:t> </a:t>
            </a:r>
            <a:r>
              <a:rPr lang="en-US" sz="2133" b="1" dirty="0" err="1">
                <a:solidFill>
                  <a:srgbClr val="000000"/>
                </a:solidFill>
                <a:latin typeface="Times New Roman" panose="02020603050405020304" pitchFamily="18" charset="0"/>
                <a:cs typeface="Times New Roman" panose="02020603050405020304" pitchFamily="18" charset="0"/>
              </a:rPr>
              <a:t>liên</a:t>
            </a:r>
            <a:r>
              <a:rPr lang="en-US" sz="2133" b="1" dirty="0">
                <a:solidFill>
                  <a:srgbClr val="000000"/>
                </a:solidFill>
                <a:latin typeface="Times New Roman" panose="02020603050405020304" pitchFamily="18" charset="0"/>
                <a:cs typeface="Times New Roman" panose="02020603050405020304" pitchFamily="18" charset="0"/>
              </a:rPr>
              <a:t> </a:t>
            </a:r>
            <a:r>
              <a:rPr lang="en-US" sz="2133" b="1" dirty="0" err="1">
                <a:solidFill>
                  <a:srgbClr val="000000"/>
                </a:solidFill>
                <a:latin typeface="Times New Roman" panose="02020603050405020304" pitchFamily="18" charset="0"/>
                <a:cs typeface="Times New Roman" panose="02020603050405020304" pitchFamily="18" charset="0"/>
              </a:rPr>
              <a:t>tục</a:t>
            </a:r>
            <a:r>
              <a:rPr lang="en-US" sz="2133" b="1" dirty="0">
                <a:solidFill>
                  <a:srgbClr val="000000"/>
                </a:solidFill>
                <a:latin typeface="Times New Roman" panose="02020603050405020304" pitchFamily="18" charset="0"/>
                <a:cs typeface="Times New Roman" panose="02020603050405020304" pitchFamily="18" charset="0"/>
              </a:rPr>
              <a:t> </a:t>
            </a:r>
            <a:r>
              <a:rPr lang="en-US" sz="2133" b="1" dirty="0" err="1">
                <a:solidFill>
                  <a:srgbClr val="000000"/>
                </a:solidFill>
                <a:latin typeface="Times New Roman" panose="02020603050405020304" pitchFamily="18" charset="0"/>
                <a:cs typeface="Times New Roman" panose="02020603050405020304" pitchFamily="18" charset="0"/>
              </a:rPr>
              <a:t>tăng</a:t>
            </a:r>
            <a:r>
              <a:rPr lang="en-US" sz="2133" b="1"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trong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vòng</a:t>
            </a:r>
            <a:r>
              <a:rPr lang="en-US" sz="2133" dirty="0">
                <a:solidFill>
                  <a:srgbClr val="000000"/>
                </a:solidFill>
                <a:latin typeface="Times New Roman" panose="02020603050405020304" pitchFamily="18" charset="0"/>
                <a:cs typeface="Times New Roman" panose="02020603050405020304" pitchFamily="18" charset="0"/>
              </a:rPr>
              <a:t> 3 </a:t>
            </a:r>
            <a:r>
              <a:rPr lang="en-US" sz="2133" dirty="0" err="1">
                <a:solidFill>
                  <a:srgbClr val="000000"/>
                </a:solidFill>
                <a:latin typeface="Times New Roman" panose="02020603050405020304" pitchFamily="18" charset="0"/>
                <a:cs typeface="Times New Roman" panose="02020603050405020304" pitchFamily="18" charset="0"/>
              </a:rPr>
              <a:t>năm</a:t>
            </a:r>
            <a:r>
              <a:rPr lang="en-US" sz="2133" dirty="0">
                <a:solidFill>
                  <a:srgbClr val="000000"/>
                </a:solidFill>
                <a:latin typeface="Times New Roman" panose="02020603050405020304" pitchFamily="18" charset="0"/>
                <a:cs typeface="Times New Roman" panose="02020603050405020304" pitchFamily="18" charset="0"/>
              </a:rPr>
              <a:t> qua</a:t>
            </a:r>
          </a:p>
          <a:p>
            <a:pPr marL="380990" indent="-380990">
              <a:lnSpc>
                <a:spcPct val="200000"/>
              </a:lnSpc>
              <a:buFont typeface="Arial" panose="020B0604020202020204" pitchFamily="34" charset="0"/>
              <a:buChar char="•"/>
            </a:pPr>
            <a:r>
              <a:rPr lang="en-US" sz="2133" dirty="0" err="1">
                <a:solidFill>
                  <a:srgbClr val="000000"/>
                </a:solidFill>
                <a:latin typeface="Times New Roman" panose="02020603050405020304" pitchFamily="18" charset="0"/>
                <a:cs typeface="Times New Roman" panose="02020603050405020304" pitchFamily="18" charset="0"/>
              </a:rPr>
              <a:t>Số</a:t>
            </a:r>
            <a:r>
              <a:rPr lang="en-US" sz="2133" dirty="0">
                <a:solidFill>
                  <a:srgbClr val="000000"/>
                </a:solidFill>
                <a:latin typeface="Times New Roman" panose="02020603050405020304" pitchFamily="18" charset="0"/>
                <a:cs typeface="Times New Roman" panose="02020603050405020304" pitchFamily="18" charset="0"/>
              </a:rPr>
              <a:t> l</a:t>
            </a:r>
            <a:r>
              <a:rPr lang="vi-VN" sz="2133" dirty="0">
                <a:solidFill>
                  <a:srgbClr val="000000"/>
                </a:solidFill>
                <a:latin typeface="Times New Roman" panose="02020603050405020304" pitchFamily="18" charset="0"/>
                <a:cs typeface="Times New Roman" panose="02020603050405020304" pitchFamily="18" charset="0"/>
              </a:rPr>
              <a:t>ư</a:t>
            </a:r>
            <a:r>
              <a:rPr lang="en-US" sz="2133" dirty="0" err="1">
                <a:solidFill>
                  <a:srgbClr val="000000"/>
                </a:solidFill>
                <a:latin typeface="Times New Roman" panose="02020603050405020304" pitchFamily="18" charset="0"/>
                <a:cs typeface="Times New Roman" panose="02020603050405020304" pitchFamily="18" charset="0"/>
              </a:rPr>
              <a:t>ợng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khách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hàng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cao</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nhất</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vào</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thời</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điểm</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tháng</a:t>
            </a:r>
            <a:r>
              <a:rPr lang="en-US" sz="2133" dirty="0">
                <a:solidFill>
                  <a:srgbClr val="000000"/>
                </a:solidFill>
                <a:latin typeface="Times New Roman" panose="02020603050405020304" pitchFamily="18" charset="0"/>
                <a:cs typeface="Times New Roman" panose="02020603050405020304" pitchFamily="18" charset="0"/>
              </a:rPr>
              <a:t> 3/2017 </a:t>
            </a:r>
            <a:r>
              <a:rPr lang="en-US" sz="2133" dirty="0" err="1">
                <a:solidFill>
                  <a:srgbClr val="000000"/>
                </a:solidFill>
                <a:latin typeface="Times New Roman" panose="02020603050405020304" pitchFamily="18" charset="0"/>
                <a:cs typeface="Times New Roman" panose="02020603050405020304" pitchFamily="18" charset="0"/>
              </a:rPr>
              <a:t>và</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tháng</a:t>
            </a:r>
            <a:r>
              <a:rPr lang="en-US" sz="2133" dirty="0">
                <a:solidFill>
                  <a:srgbClr val="000000"/>
                </a:solidFill>
                <a:latin typeface="Times New Roman" panose="02020603050405020304" pitchFamily="18" charset="0"/>
                <a:cs typeface="Times New Roman" panose="02020603050405020304" pitchFamily="18" charset="0"/>
              </a:rPr>
              <a:t> 11/2017. </a:t>
            </a:r>
          </a:p>
          <a:p>
            <a:pPr marL="380990" indent="-380990">
              <a:lnSpc>
                <a:spcPts val="3840"/>
              </a:lnSpc>
              <a:buFont typeface="Arial" panose="020B0604020202020204" pitchFamily="34" charset="0"/>
              <a:buChar char="•"/>
            </a:pPr>
            <a:endParaRPr lang="en-US" sz="2133" dirty="0">
              <a:solidFill>
                <a:srgbClr val="00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1A926EC-A1DE-452A-B987-55DDBFD2A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2" y="1066800"/>
            <a:ext cx="6606175" cy="4630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5000" y="1661818"/>
            <a:ext cx="1219628" cy="1047355"/>
          </a:xfrm>
          <a:prstGeom prst="rect">
            <a:avLst/>
          </a:prstGeom>
        </p:spPr>
      </p:pic>
      <p:grpSp>
        <p:nvGrpSpPr>
          <p:cNvPr id="9" name="Group 9"/>
          <p:cNvGrpSpPr/>
          <p:nvPr/>
        </p:nvGrpSpPr>
        <p:grpSpPr>
          <a:xfrm>
            <a:off x="467475" y="5242656"/>
            <a:ext cx="12069849" cy="946792"/>
            <a:chOff x="0" y="0"/>
            <a:chExt cx="7605951" cy="596631"/>
          </a:xfrm>
        </p:grpSpPr>
        <p:sp>
          <p:nvSpPr>
            <p:cNvPr id="10" name="Freeform 10"/>
            <p:cNvSpPr/>
            <p:nvPr/>
          </p:nvSpPr>
          <p:spPr>
            <a:xfrm>
              <a:off x="0" y="0"/>
              <a:ext cx="7605951" cy="596631"/>
            </a:xfrm>
            <a:custGeom>
              <a:avLst/>
              <a:gdLst/>
              <a:ahLst/>
              <a:cxnLst/>
              <a:rect l="l" t="t" r="r" b="b"/>
              <a:pathLst>
                <a:path w="7605951" h="596631">
                  <a:moveTo>
                    <a:pt x="0" y="0"/>
                  </a:moveTo>
                  <a:lnTo>
                    <a:pt x="7605951" y="0"/>
                  </a:lnTo>
                  <a:lnTo>
                    <a:pt x="7605951" y="596631"/>
                  </a:lnTo>
                  <a:lnTo>
                    <a:pt x="0" y="596631"/>
                  </a:lnTo>
                  <a:close/>
                </a:path>
              </a:pathLst>
            </a:custGeom>
            <a:solidFill>
              <a:srgbClr val="FFFFFF"/>
            </a:solidFill>
          </p:spPr>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8800" y="4100012"/>
            <a:ext cx="1219628" cy="800381"/>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58800" y="5554423"/>
            <a:ext cx="1049304" cy="1049304"/>
          </a:xfrm>
          <a:prstGeom prst="rect">
            <a:avLst/>
          </a:prstGeom>
        </p:spPr>
      </p:pic>
      <p:sp>
        <p:nvSpPr>
          <p:cNvPr id="15" name="TextBox 15"/>
          <p:cNvSpPr txBox="1"/>
          <p:nvPr/>
        </p:nvSpPr>
        <p:spPr>
          <a:xfrm>
            <a:off x="2316276" y="1439787"/>
            <a:ext cx="10030167" cy="2538772"/>
          </a:xfrm>
          <a:prstGeom prst="rect">
            <a:avLst/>
          </a:prstGeom>
        </p:spPr>
        <p:txBody>
          <a:bodyPr wrap="square" lIns="0" tIns="0" rIns="0" bIns="0" rtlCol="0" anchor="t">
            <a:spAutoFit/>
          </a:bodyPr>
          <a:lstStyle/>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Rà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soát</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lại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quy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đóng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gói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phẩm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thông</a:t>
            </a:r>
            <a:r>
              <a:rPr lang="en-US" sz="1700" spc="71" dirty="0">
                <a:latin typeface="Times New Roman" panose="02020603050405020304" pitchFamily="18" charset="0"/>
                <a:cs typeface="Times New Roman" panose="02020603050405020304" pitchFamily="18" charset="0"/>
              </a:rPr>
              <a:t> tin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chuẩn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xác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tránh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hủy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đơn</a:t>
            </a:r>
            <a:r>
              <a:rPr lang="en-US" sz="1700" spc="71" dirty="0">
                <a:latin typeface="Times New Roman" panose="02020603050405020304" pitchFamily="18" charset="0"/>
                <a:cs typeface="Times New Roman" panose="02020603050405020304" pitchFamily="18" charset="0"/>
              </a:rPr>
              <a:t> do </a:t>
            </a:r>
            <a:r>
              <a:rPr lang="en-US" sz="1700" spc="71" dirty="0" err="1">
                <a:latin typeface="Times New Roman" panose="02020603050405020304" pitchFamily="18" charset="0"/>
                <a:cs typeface="Times New Roman" panose="02020603050405020304" pitchFamily="18" charset="0"/>
              </a:rPr>
              <a:t>sai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mẫu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sai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hỏng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a:t>
            </a:r>
          </a:p>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Đưa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ra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chiến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lược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kinh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doanh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mới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chuẩn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bị</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3 </a:t>
            </a:r>
            <a:r>
              <a:rPr lang="en-US" sz="1700" spc="71" dirty="0" err="1">
                <a:latin typeface="Times New Roman" panose="02020603050405020304" pitchFamily="18" charset="0"/>
                <a:cs typeface="Times New Roman" panose="02020603050405020304" pitchFamily="18" charset="0"/>
              </a:rPr>
              <a:t>tháng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cuối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trong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đó</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tháng</a:t>
            </a:r>
            <a:r>
              <a:rPr lang="en-US" sz="1700" spc="71" dirty="0">
                <a:latin typeface="Times New Roman" panose="02020603050405020304" pitchFamily="18" charset="0"/>
                <a:cs typeface="Times New Roman" panose="02020603050405020304" pitchFamily="18" charset="0"/>
              </a:rPr>
              <a:t> 11 </a:t>
            </a:r>
            <a:r>
              <a:rPr lang="en-US" sz="1700" spc="71" dirty="0" err="1">
                <a:latin typeface="Times New Roman" panose="02020603050405020304" pitchFamily="18" charset="0"/>
                <a:cs typeface="Times New Roman" panose="02020603050405020304" pitchFamily="18" charset="0"/>
              </a:rPr>
              <a:t>đã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có</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dữ</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kiện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chứng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minh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thời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điểm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bùng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nổ</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doanh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số</a:t>
            </a:r>
            <a:r>
              <a:rPr lang="en-US" sz="1700" spc="71" dirty="0">
                <a:latin typeface="Times New Roman" panose="02020603050405020304" pitchFamily="18" charset="0"/>
                <a:cs typeface="Times New Roman" panose="02020603050405020304" pitchFamily="18" charset="0"/>
              </a:rPr>
              <a:t>.</a:t>
            </a:r>
          </a:p>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Chuẩn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bị</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kế</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hoạch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về</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xuất</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nhập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hóa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phục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vụ</a:t>
            </a:r>
            <a:r>
              <a:rPr lang="en-US" sz="1700" spc="71" dirty="0">
                <a:latin typeface="Times New Roman" panose="02020603050405020304" pitchFamily="18" charset="0"/>
                <a:cs typeface="Times New Roman" panose="02020603050405020304" pitchFamily="18" charset="0"/>
              </a:rPr>
              <a:t> dip </a:t>
            </a:r>
            <a:r>
              <a:rPr lang="en-US" sz="1700" spc="71" dirty="0" err="1">
                <a:latin typeface="Times New Roman" panose="02020603050405020304" pitchFamily="18" charset="0"/>
                <a:cs typeface="Times New Roman" panose="02020603050405020304" pitchFamily="18" charset="0"/>
              </a:rPr>
              <a:t>cuối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sinh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đảm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bảo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số</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lượng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phẩm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đáp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ứng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được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cầu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Tập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trung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quảng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cáo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thúc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đẩy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số</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bán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vào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những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nhóm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đang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được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ưa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chuộng</a:t>
            </a:r>
            <a:endParaRPr lang="en-US" sz="1700" spc="71" dirty="0">
              <a:latin typeface="Times New Roman" panose="02020603050405020304" pitchFamily="18" charset="0"/>
              <a:cs typeface="Times New Roman" panose="02020603050405020304" pitchFamily="18" charset="0"/>
            </a:endParaRPr>
          </a:p>
          <a:p>
            <a:pPr algn="just">
              <a:lnSpc>
                <a:spcPts val="2488"/>
              </a:lnSpc>
            </a:pPr>
            <a:endParaRPr lang="en-US" sz="1700" spc="71" dirty="0">
              <a:latin typeface="Times New Roman" panose="02020603050405020304" pitchFamily="18" charset="0"/>
              <a:cs typeface="Times New Roman" panose="02020603050405020304" pitchFamily="18" charset="0"/>
            </a:endParaRPr>
          </a:p>
        </p:txBody>
      </p:sp>
      <p:sp>
        <p:nvSpPr>
          <p:cNvPr id="16" name="TextBox 16"/>
          <p:cNvSpPr txBox="1"/>
          <p:nvPr/>
        </p:nvSpPr>
        <p:spPr>
          <a:xfrm>
            <a:off x="1298686" y="-38700"/>
            <a:ext cx="10407429" cy="954364"/>
          </a:xfrm>
          <a:prstGeom prst="rect">
            <a:avLst/>
          </a:prstGeom>
        </p:spPr>
        <p:txBody>
          <a:bodyPr lIns="0" tIns="0" rIns="0" bIns="0" rtlCol="0" anchor="t">
            <a:spAutoFit/>
          </a:bodyPr>
          <a:lstStyle/>
          <a:p>
            <a:pPr algn="ctr">
              <a:lnSpc>
                <a:spcPts val="8958"/>
              </a:lnSpc>
            </a:pPr>
            <a:r>
              <a:rPr lang="en-US" sz="2800" dirty="0">
                <a:solidFill>
                  <a:srgbClr val="000000"/>
                </a:solidFill>
                <a:latin typeface="Montserrat Extra-Bold"/>
              </a:rPr>
              <a:t>III. </a:t>
            </a:r>
            <a:r>
              <a:rPr lang="en-US" sz="2800" dirty="0" err="1">
                <a:solidFill>
                  <a:srgbClr val="000000"/>
                </a:solidFill>
                <a:latin typeface="Montserrat Extra-Bold"/>
              </a:rPr>
              <a:t>Đề</a:t>
            </a:r>
            <a:r>
              <a:rPr lang="en-US" sz="2800" dirty="0">
                <a:solidFill>
                  <a:srgbClr val="000000"/>
                </a:solidFill>
                <a:latin typeface="Montserrat Extra-Bold"/>
              </a:rPr>
              <a:t> </a:t>
            </a:r>
            <a:r>
              <a:rPr lang="en-US" sz="2800" dirty="0" err="1">
                <a:solidFill>
                  <a:srgbClr val="000000"/>
                </a:solidFill>
                <a:latin typeface="Montserrat Extra-Bold"/>
              </a:rPr>
              <a:t>xuất</a:t>
            </a:r>
            <a:r>
              <a:rPr lang="en-US" sz="2800" dirty="0">
                <a:solidFill>
                  <a:srgbClr val="000000"/>
                </a:solidFill>
                <a:latin typeface="Montserrat Extra-Bold"/>
              </a:rPr>
              <a:t> </a:t>
            </a:r>
            <a:r>
              <a:rPr lang="en-US" sz="2800" dirty="0" err="1">
                <a:solidFill>
                  <a:srgbClr val="000000"/>
                </a:solidFill>
                <a:latin typeface="Montserrat Extra-Bold"/>
              </a:rPr>
              <a:t>hành</a:t>
            </a:r>
            <a:r>
              <a:rPr lang="en-US" sz="2800" dirty="0">
                <a:solidFill>
                  <a:srgbClr val="000000"/>
                </a:solidFill>
                <a:latin typeface="Montserrat Extra-Bold"/>
              </a:rPr>
              <a:t> </a:t>
            </a:r>
            <a:r>
              <a:rPr lang="en-US" sz="2800" dirty="0" err="1">
                <a:solidFill>
                  <a:srgbClr val="000000"/>
                </a:solidFill>
                <a:latin typeface="Montserrat Extra-Bold"/>
              </a:rPr>
              <a:t>động</a:t>
            </a:r>
            <a:r>
              <a:rPr lang="en-US" sz="2800" dirty="0">
                <a:solidFill>
                  <a:srgbClr val="000000"/>
                </a:solidFill>
                <a:latin typeface="Montserrat Extra-Bold"/>
              </a:rPr>
              <a:t> </a:t>
            </a:r>
            <a:r>
              <a:rPr lang="en-US" sz="2800" dirty="0" err="1">
                <a:solidFill>
                  <a:srgbClr val="000000"/>
                </a:solidFill>
                <a:latin typeface="Montserrat Extra-Bold"/>
              </a:rPr>
              <a:t>cải</a:t>
            </a:r>
            <a:r>
              <a:rPr lang="en-US" sz="2800" dirty="0">
                <a:solidFill>
                  <a:srgbClr val="000000"/>
                </a:solidFill>
                <a:latin typeface="Montserrat Extra-Bold"/>
              </a:rPr>
              <a:t> </a:t>
            </a:r>
            <a:r>
              <a:rPr lang="en-US" sz="2800" dirty="0" err="1">
                <a:solidFill>
                  <a:srgbClr val="000000"/>
                </a:solidFill>
                <a:latin typeface="Montserrat Extra-Bold"/>
              </a:rPr>
              <a:t>tiến</a:t>
            </a:r>
            <a:endParaRPr lang="en-US" sz="2800" dirty="0">
              <a:solidFill>
                <a:srgbClr val="000000"/>
              </a:solidFill>
              <a:latin typeface="Montserrat Extra-Bold"/>
            </a:endParaRPr>
          </a:p>
        </p:txBody>
      </p:sp>
      <p:sp>
        <p:nvSpPr>
          <p:cNvPr id="17" name="AutoShape 17"/>
          <p:cNvSpPr/>
          <p:nvPr/>
        </p:nvSpPr>
        <p:spPr>
          <a:xfrm>
            <a:off x="2202324" y="1223044"/>
            <a:ext cx="8600152" cy="0"/>
          </a:xfrm>
          <a:prstGeom prst="line">
            <a:avLst/>
          </a:prstGeom>
          <a:ln w="57150" cap="flat">
            <a:solidFill>
              <a:srgbClr val="FFDE59"/>
            </a:solidFill>
            <a:prstDash val="solid"/>
            <a:headEnd type="none" w="sm" len="sm"/>
            <a:tailEnd type="none" w="sm" len="sm"/>
          </a:ln>
        </p:spPr>
      </p:sp>
      <p:sp>
        <p:nvSpPr>
          <p:cNvPr id="18" name="TextBox 15">
            <a:extLst>
              <a:ext uri="{FF2B5EF4-FFF2-40B4-BE49-F238E27FC236}">
                <a16:creationId xmlns:a16="http://schemas.microsoft.com/office/drawing/2014/main" id="{EC59F6E7-803F-4F7A-982C-DB98ED87E281}"/>
              </a:ext>
            </a:extLst>
          </p:cNvPr>
          <p:cNvSpPr txBox="1"/>
          <p:nvPr/>
        </p:nvSpPr>
        <p:spPr>
          <a:xfrm>
            <a:off x="2284570" y="3963813"/>
            <a:ext cx="10108528" cy="1573892"/>
          </a:xfrm>
          <a:prstGeom prst="rect">
            <a:avLst/>
          </a:prstGeom>
        </p:spPr>
        <p:txBody>
          <a:bodyPr wrap="square" lIns="0" tIns="0" rIns="0" bIns="0" rtlCol="0" anchor="t">
            <a:spAutoFit/>
          </a:bodyPr>
          <a:lstStyle/>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Tìm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kiếm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thêm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cung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cấp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dịch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vụ</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vận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chuyển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thiện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khâu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giao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nhận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tối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ưu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hơn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về</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thời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gian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giá</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thành</a:t>
            </a:r>
            <a:r>
              <a:rPr lang="en-US" sz="1700" spc="71" dirty="0">
                <a:latin typeface="Times New Roman" panose="02020603050405020304" pitchFamily="18" charset="0"/>
                <a:cs typeface="Times New Roman" panose="02020603050405020304" pitchFamily="18" charset="0"/>
              </a:rPr>
              <a:t>.</a:t>
            </a:r>
          </a:p>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Rà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soát</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lại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đơn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hủy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trong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tháng</a:t>
            </a:r>
            <a:r>
              <a:rPr lang="en-US" sz="1700" spc="71" dirty="0">
                <a:latin typeface="Times New Roman" panose="02020603050405020304" pitchFamily="18" charset="0"/>
                <a:cs typeface="Times New Roman" panose="02020603050405020304" pitchFamily="18" charset="0"/>
              </a:rPr>
              <a:t> 8 </a:t>
            </a:r>
            <a:r>
              <a:rPr lang="en-US" sz="1700" spc="71" dirty="0" err="1">
                <a:latin typeface="Times New Roman" panose="02020603050405020304" pitchFamily="18" charset="0"/>
                <a:cs typeface="Times New Roman" panose="02020603050405020304" pitchFamily="18" charset="0"/>
              </a:rPr>
              <a:t>và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tháng</a:t>
            </a:r>
            <a:r>
              <a:rPr lang="en-US" sz="1700" spc="71" dirty="0">
                <a:latin typeface="Times New Roman" panose="02020603050405020304" pitchFamily="18" charset="0"/>
                <a:cs typeface="Times New Roman" panose="02020603050405020304" pitchFamily="18" charset="0"/>
              </a:rPr>
              <a:t> 9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nhanh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chóng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xử</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lý</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bổ</a:t>
            </a:r>
            <a:r>
              <a:rPr lang="en-US" sz="1700" spc="71" dirty="0">
                <a:latin typeface="Times New Roman" panose="02020603050405020304" pitchFamily="18" charset="0"/>
                <a:cs typeface="Times New Roman" panose="02020603050405020304" pitchFamily="18" charset="0"/>
              </a:rPr>
              <a:t> sung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tiến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quy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sóc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k </a:t>
            </a:r>
            <a:r>
              <a:rPr lang="en-US" sz="1700" spc="71" dirty="0" err="1">
                <a:latin typeface="Times New Roman" panose="02020603050405020304" pitchFamily="18" charset="0"/>
                <a:cs typeface="Times New Roman" panose="02020603050405020304" pitchFamily="18" charset="0"/>
              </a:rPr>
              <a:t>lặp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lại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nghiệm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lỗi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không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có</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người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hỗ</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KH</a:t>
            </a:r>
          </a:p>
          <a:p>
            <a:pPr algn="just">
              <a:lnSpc>
                <a:spcPts val="2488"/>
              </a:lnSpc>
            </a:pPr>
            <a:endParaRPr lang="en-US" sz="1700" spc="71" dirty="0">
              <a:latin typeface="Times New Roman" panose="02020603050405020304" pitchFamily="18" charset="0"/>
              <a:cs typeface="Times New Roman" panose="02020603050405020304" pitchFamily="18" charset="0"/>
            </a:endParaRPr>
          </a:p>
        </p:txBody>
      </p:sp>
      <p:sp>
        <p:nvSpPr>
          <p:cNvPr id="19" name="TextBox 15">
            <a:extLst>
              <a:ext uri="{FF2B5EF4-FFF2-40B4-BE49-F238E27FC236}">
                <a16:creationId xmlns:a16="http://schemas.microsoft.com/office/drawing/2014/main" id="{39D1D3C5-1344-4CB1-9FF9-D362843D5BFF}"/>
              </a:ext>
            </a:extLst>
          </p:cNvPr>
          <p:cNvSpPr txBox="1"/>
          <p:nvPr/>
        </p:nvSpPr>
        <p:spPr>
          <a:xfrm>
            <a:off x="2284570" y="5640655"/>
            <a:ext cx="9760257" cy="1582934"/>
          </a:xfrm>
          <a:prstGeom prst="rect">
            <a:avLst/>
          </a:prstGeom>
        </p:spPr>
        <p:txBody>
          <a:bodyPr wrap="square" lIns="0" tIns="0" rIns="0" bIns="0" rtlCol="0" anchor="t">
            <a:spAutoFit/>
          </a:bodyPr>
          <a:lstStyle/>
          <a:p>
            <a:pPr marL="285750" indent="-285750" algn="just">
              <a:lnSpc>
                <a:spcPts val="2488"/>
              </a:lnSpc>
              <a:buFontTx/>
              <a:buChar char="-"/>
            </a:pPr>
            <a:r>
              <a:rPr lang="en-US" sz="1700" spc="71" dirty="0" err="1">
                <a:latin typeface="Times New Roman" panose="02020603050405020304" pitchFamily="18" charset="0"/>
                <a:cs typeface="Times New Roman" panose="02020603050405020304" pitchFamily="18" charset="0"/>
              </a:rPr>
              <a:t>Xây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dựng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chính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từng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nhóm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tung </a:t>
            </a:r>
            <a:r>
              <a:rPr lang="en-US" sz="1700" spc="71" dirty="0" err="1">
                <a:latin typeface="Times New Roman" panose="02020603050405020304" pitchFamily="18" charset="0"/>
                <a:cs typeface="Times New Roman" panose="02020603050405020304" pitchFamily="18" charset="0"/>
              </a:rPr>
              <a:t>các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chương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ưu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mua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sắm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dịp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cuối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sinh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sắp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tới</a:t>
            </a:r>
            <a:endParaRPr lang="en-US" sz="1700" spc="71" dirty="0">
              <a:latin typeface="Times New Roman" panose="02020603050405020304" pitchFamily="18" charset="0"/>
              <a:cs typeface="Times New Roman" panose="02020603050405020304" pitchFamily="18" charset="0"/>
            </a:endParaRPr>
          </a:p>
          <a:p>
            <a:pPr marL="285750" indent="-285750" algn="just">
              <a:lnSpc>
                <a:spcPts val="2488"/>
              </a:lnSpc>
              <a:buFontTx/>
              <a:buChar char="-"/>
            </a:pPr>
            <a:r>
              <a:rPr lang="en-US" sz="1700" spc="71" dirty="0" err="1">
                <a:latin typeface="Times New Roman" panose="02020603050405020304" pitchFamily="18" charset="0"/>
                <a:cs typeface="Times New Roman" panose="02020603050405020304" pitchFamily="18" charset="0"/>
              </a:rPr>
              <a:t>Cải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tiến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về</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mô</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phẩm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đưa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phẩm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về</a:t>
            </a:r>
            <a:r>
              <a:rPr lang="en-US" sz="1700" spc="71" dirty="0">
                <a:latin typeface="Times New Roman" panose="02020603050405020304" pitchFamily="18" charset="0"/>
                <a:cs typeface="Times New Roman" panose="02020603050405020304" pitchFamily="18" charset="0"/>
              </a:rPr>
              <a:t> 1 </a:t>
            </a:r>
            <a:r>
              <a:rPr lang="en-US" sz="1700" spc="71" dirty="0" err="1">
                <a:latin typeface="Times New Roman" panose="02020603050405020304" pitchFamily="18" charset="0"/>
                <a:cs typeface="Times New Roman" panose="02020603050405020304" pitchFamily="18" charset="0"/>
              </a:rPr>
              <a:t>quy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chuẩn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Tiêu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đề</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khoảng</a:t>
            </a:r>
            <a:r>
              <a:rPr lang="en-US" sz="1700" spc="71" dirty="0">
                <a:latin typeface="Times New Roman" panose="02020603050405020304" pitchFamily="18" charset="0"/>
                <a:cs typeface="Times New Roman" panose="02020603050405020304" pitchFamily="18" charset="0"/>
              </a:rPr>
              <a:t> 50-60 </a:t>
            </a:r>
            <a:r>
              <a:rPr lang="en-US" sz="1700" spc="71" dirty="0" err="1">
                <a:latin typeface="Times New Roman" panose="02020603050405020304" pitchFamily="18" charset="0"/>
                <a:cs typeface="Times New Roman" panose="02020603050405020304" pitchFamily="18" charset="0"/>
              </a:rPr>
              <a:t>ký</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tự</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ảnh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mô</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từ</a:t>
            </a:r>
            <a:r>
              <a:rPr lang="en-US" sz="1700" spc="71" dirty="0">
                <a:latin typeface="Times New Roman" panose="02020603050405020304" pitchFamily="18" charset="0"/>
                <a:cs typeface="Times New Roman" panose="02020603050405020304" pitchFamily="18" charset="0"/>
              </a:rPr>
              <a:t> 5-9 </a:t>
            </a:r>
            <a:r>
              <a:rPr lang="en-US" sz="1700" spc="71" dirty="0" err="1">
                <a:latin typeface="Times New Roman" panose="02020603050405020304" pitchFamily="18" charset="0"/>
                <a:cs typeface="Times New Roman" panose="02020603050405020304" pitchFamily="18" charset="0"/>
              </a:rPr>
              <a:t>hình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ảnh</a:t>
            </a:r>
            <a:endParaRPr lang="en-US" sz="1700" spc="71" dirty="0">
              <a:latin typeface="Times New Roman" panose="02020603050405020304" pitchFamily="18" charset="0"/>
              <a:cs typeface="Times New Roman" panose="02020603050405020304" pitchFamily="18" charset="0"/>
            </a:endParaRPr>
          </a:p>
          <a:p>
            <a:pPr marL="342900" indent="-342900" algn="just">
              <a:lnSpc>
                <a:spcPts val="2488"/>
              </a:lnSpc>
              <a:buFontTx/>
              <a:buChar char="-"/>
            </a:pPr>
            <a:endParaRPr lang="en-US" sz="1700" spc="7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500" r="13500"/>
          <a:stretch>
            <a:fillRect/>
          </a:stretch>
        </p:blipFill>
        <p:spPr>
          <a:xfrm>
            <a:off x="-31881" y="-1209675"/>
            <a:ext cx="13055600" cy="9734550"/>
          </a:xfrm>
          <a:prstGeom prst="rect">
            <a:avLst/>
          </a:prstGeom>
        </p:spPr>
      </p:pic>
      <p:grpSp>
        <p:nvGrpSpPr>
          <p:cNvPr id="3" name="Group 3"/>
          <p:cNvGrpSpPr/>
          <p:nvPr/>
        </p:nvGrpSpPr>
        <p:grpSpPr>
          <a:xfrm>
            <a:off x="-203200" y="2451395"/>
            <a:ext cx="13233400" cy="1952828"/>
            <a:chOff x="0" y="0"/>
            <a:chExt cx="4470210" cy="799132"/>
          </a:xfrm>
        </p:grpSpPr>
        <p:sp>
          <p:nvSpPr>
            <p:cNvPr id="4" name="Freeform 4"/>
            <p:cNvSpPr/>
            <p:nvPr/>
          </p:nvSpPr>
          <p:spPr>
            <a:xfrm>
              <a:off x="0" y="0"/>
              <a:ext cx="4470210" cy="799132"/>
            </a:xfrm>
            <a:custGeom>
              <a:avLst/>
              <a:gdLst/>
              <a:ahLst/>
              <a:cxnLst/>
              <a:rect l="l" t="t" r="r" b="b"/>
              <a:pathLst>
                <a:path w="4470210" h="799132">
                  <a:moveTo>
                    <a:pt x="0" y="0"/>
                  </a:moveTo>
                  <a:lnTo>
                    <a:pt x="4470210" y="0"/>
                  </a:lnTo>
                  <a:lnTo>
                    <a:pt x="4470210" y="799132"/>
                  </a:lnTo>
                  <a:lnTo>
                    <a:pt x="0" y="799132"/>
                  </a:lnTo>
                  <a:close/>
                </a:path>
              </a:pathLst>
            </a:custGeom>
            <a:solidFill>
              <a:srgbClr val="18445D"/>
            </a:solidFill>
          </p:spPr>
        </p:sp>
      </p:grpSp>
      <p:sp>
        <p:nvSpPr>
          <p:cNvPr id="5" name="TextBox 5"/>
          <p:cNvSpPr txBox="1"/>
          <p:nvPr/>
        </p:nvSpPr>
        <p:spPr>
          <a:xfrm>
            <a:off x="731520" y="2590800"/>
            <a:ext cx="11541760" cy="1503810"/>
          </a:xfrm>
          <a:prstGeom prst="rect">
            <a:avLst/>
          </a:prstGeom>
        </p:spPr>
        <p:txBody>
          <a:bodyPr lIns="0" tIns="0" rIns="0" bIns="0" rtlCol="0" anchor="t">
            <a:spAutoFit/>
          </a:bodyPr>
          <a:lstStyle/>
          <a:p>
            <a:pPr algn="ctr">
              <a:lnSpc>
                <a:spcPts val="13029"/>
              </a:lnSpc>
            </a:pPr>
            <a:r>
              <a:rPr lang="en-US" sz="7200" spc="209" dirty="0">
                <a:solidFill>
                  <a:srgbClr val="FFFFFF"/>
                </a:solidFill>
                <a:latin typeface="Montserrat Extra-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81" r="2249" b="47873"/>
          <a:stretch>
            <a:fillRect/>
          </a:stretch>
        </p:blipFill>
        <p:spPr>
          <a:xfrm>
            <a:off x="-51151" y="-1349685"/>
            <a:ext cx="13107101" cy="4777023"/>
          </a:xfrm>
          <a:prstGeom prst="rect">
            <a:avLst/>
          </a:prstGeom>
        </p:spPr>
      </p:pic>
      <p:grpSp>
        <p:nvGrpSpPr>
          <p:cNvPr id="3" name="Group 3"/>
          <p:cNvGrpSpPr/>
          <p:nvPr/>
        </p:nvGrpSpPr>
        <p:grpSpPr>
          <a:xfrm>
            <a:off x="-299183" y="368860"/>
            <a:ext cx="13603165" cy="1663000"/>
            <a:chOff x="0" y="0"/>
            <a:chExt cx="5771001" cy="705511"/>
          </a:xfrm>
        </p:grpSpPr>
        <p:sp>
          <p:nvSpPr>
            <p:cNvPr id="4" name="Freeform 4"/>
            <p:cNvSpPr/>
            <p:nvPr/>
          </p:nvSpPr>
          <p:spPr>
            <a:xfrm>
              <a:off x="0" y="0"/>
              <a:ext cx="5771001" cy="705511"/>
            </a:xfrm>
            <a:custGeom>
              <a:avLst/>
              <a:gdLst/>
              <a:ahLst/>
              <a:cxnLst/>
              <a:rect l="l" t="t" r="r" b="b"/>
              <a:pathLst>
                <a:path w="5771001" h="705511">
                  <a:moveTo>
                    <a:pt x="0" y="0"/>
                  </a:moveTo>
                  <a:lnTo>
                    <a:pt x="5771001" y="0"/>
                  </a:lnTo>
                  <a:lnTo>
                    <a:pt x="5771001" y="705511"/>
                  </a:lnTo>
                  <a:lnTo>
                    <a:pt x="0" y="705511"/>
                  </a:lnTo>
                  <a:close/>
                </a:path>
              </a:pathLst>
            </a:custGeom>
            <a:solidFill>
              <a:srgbClr val="18445D"/>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674217" y="4552195"/>
            <a:ext cx="897464" cy="897464"/>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679647" y="6125784"/>
            <a:ext cx="897464" cy="897464"/>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79520" y="6015477"/>
            <a:ext cx="1066884" cy="882847"/>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63557" y="4556597"/>
            <a:ext cx="882847" cy="882847"/>
          </a:xfrm>
          <a:prstGeom prst="rect">
            <a:avLst/>
          </a:prstGeom>
        </p:spPr>
      </p:pic>
      <p:sp>
        <p:nvSpPr>
          <p:cNvPr id="9" name="TextBox 9"/>
          <p:cNvSpPr txBox="1"/>
          <p:nvPr/>
        </p:nvSpPr>
        <p:spPr>
          <a:xfrm>
            <a:off x="940591" y="463077"/>
            <a:ext cx="11054080" cy="1113895"/>
          </a:xfrm>
          <a:prstGeom prst="rect">
            <a:avLst/>
          </a:prstGeom>
        </p:spPr>
        <p:txBody>
          <a:bodyPr lIns="0" tIns="0" rIns="0" bIns="0" rtlCol="0" anchor="t">
            <a:spAutoFit/>
          </a:bodyPr>
          <a:lstStyle/>
          <a:p>
            <a:pPr algn="ctr">
              <a:lnSpc>
                <a:spcPts val="10046"/>
              </a:lnSpc>
            </a:pPr>
            <a:r>
              <a:rPr lang="en-US" sz="4800" dirty="0">
                <a:solidFill>
                  <a:srgbClr val="FFFFFF"/>
                </a:solidFill>
                <a:latin typeface="Montserrat Extra-Bold"/>
              </a:rPr>
              <a:t>I. TỔNG QUAN ĐỀ TÀI</a:t>
            </a:r>
          </a:p>
        </p:txBody>
      </p:sp>
      <p:sp>
        <p:nvSpPr>
          <p:cNvPr id="10" name="TextBox 10"/>
          <p:cNvSpPr txBox="1"/>
          <p:nvPr/>
        </p:nvSpPr>
        <p:spPr>
          <a:xfrm>
            <a:off x="1972034" y="4724151"/>
            <a:ext cx="4227279" cy="323807"/>
          </a:xfrm>
          <a:prstGeom prst="rect">
            <a:avLst/>
          </a:prstGeom>
        </p:spPr>
        <p:txBody>
          <a:bodyPr lIns="0" tIns="0" rIns="0" bIns="0" rtlCol="0" anchor="t">
            <a:spAutoFit/>
          </a:bodyPr>
          <a:lstStyle/>
          <a:p>
            <a:pPr>
              <a:lnSpc>
                <a:spcPts val="2688"/>
              </a:lnSpc>
            </a:pPr>
            <a:r>
              <a:rPr lang="en-US" sz="2133" dirty="0">
                <a:solidFill>
                  <a:srgbClr val="000000"/>
                </a:solidFill>
                <a:latin typeface="Times New Roman" panose="02020603050405020304" pitchFamily="18" charset="0"/>
                <a:cs typeface="Times New Roman" panose="02020603050405020304" pitchFamily="18" charset="0"/>
              </a:rPr>
              <a:t>1. DATASET</a:t>
            </a:r>
          </a:p>
        </p:txBody>
      </p:sp>
      <p:sp>
        <p:nvSpPr>
          <p:cNvPr id="11" name="TextBox 11"/>
          <p:cNvSpPr txBox="1"/>
          <p:nvPr/>
        </p:nvSpPr>
        <p:spPr>
          <a:xfrm>
            <a:off x="1891290" y="6037188"/>
            <a:ext cx="2930166" cy="670055"/>
          </a:xfrm>
          <a:prstGeom prst="rect">
            <a:avLst/>
          </a:prstGeom>
        </p:spPr>
        <p:txBody>
          <a:bodyPr wrap="square" lIns="0" tIns="0" rIns="0" bIns="0" rtlCol="0" anchor="t">
            <a:spAutoFit/>
          </a:bodyPr>
          <a:lstStyle/>
          <a:p>
            <a:pPr>
              <a:lnSpc>
                <a:spcPts val="2688"/>
              </a:lnSpc>
            </a:pPr>
            <a:r>
              <a:rPr lang="en-US" sz="2133" dirty="0">
                <a:solidFill>
                  <a:srgbClr val="000000"/>
                </a:solidFill>
                <a:latin typeface="Times New Roman" panose="02020603050405020304" pitchFamily="18" charset="0"/>
                <a:cs typeface="Times New Roman" panose="02020603050405020304" pitchFamily="18" charset="0"/>
              </a:rPr>
              <a:t>3.Tìm </a:t>
            </a:r>
            <a:r>
              <a:rPr lang="en-US" sz="2133" dirty="0" err="1">
                <a:solidFill>
                  <a:srgbClr val="000000"/>
                </a:solidFill>
                <a:latin typeface="Times New Roman" panose="02020603050405020304" pitchFamily="18" charset="0"/>
                <a:cs typeface="Times New Roman" panose="02020603050405020304" pitchFamily="18" charset="0"/>
              </a:rPr>
              <a:t>kiếm</a:t>
            </a:r>
            <a:r>
              <a:rPr lang="en-US" sz="2133" dirty="0">
                <a:solidFill>
                  <a:srgbClr val="000000"/>
                </a:solidFill>
                <a:latin typeface="Times New Roman" panose="02020603050405020304" pitchFamily="18" charset="0"/>
                <a:cs typeface="Times New Roman" panose="02020603050405020304" pitchFamily="18" charset="0"/>
              </a:rPr>
              <a:t> insight, </a:t>
            </a:r>
            <a:r>
              <a:rPr lang="en-US" sz="2133" dirty="0" err="1">
                <a:solidFill>
                  <a:srgbClr val="000000"/>
                </a:solidFill>
                <a:latin typeface="Times New Roman" panose="02020603050405020304" pitchFamily="18" charset="0"/>
                <a:cs typeface="Times New Roman" panose="02020603050405020304" pitchFamily="18" charset="0"/>
              </a:rPr>
              <a:t>đưa</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ra</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nhận</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định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và</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giải</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pháp</a:t>
            </a:r>
            <a:endParaRPr lang="en-US" sz="2133" dirty="0">
              <a:solidFill>
                <a:srgbClr val="000000"/>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8011573" y="4840627"/>
            <a:ext cx="3949895" cy="323807"/>
          </a:xfrm>
          <a:prstGeom prst="rect">
            <a:avLst/>
          </a:prstGeom>
        </p:spPr>
        <p:txBody>
          <a:bodyPr lIns="0" tIns="0" rIns="0" bIns="0" rtlCol="0" anchor="t">
            <a:spAutoFit/>
          </a:bodyPr>
          <a:lstStyle/>
          <a:p>
            <a:pPr>
              <a:lnSpc>
                <a:spcPts val="2688"/>
              </a:lnSpc>
            </a:pPr>
            <a:r>
              <a:rPr lang="en-US" sz="2133" dirty="0">
                <a:solidFill>
                  <a:srgbClr val="000000"/>
                </a:solidFill>
                <a:latin typeface="Times New Roman" panose="02020603050405020304" pitchFamily="18" charset="0"/>
                <a:cs typeface="Times New Roman" panose="02020603050405020304" pitchFamily="18" charset="0"/>
              </a:rPr>
              <a:t>2. </a:t>
            </a:r>
            <a:r>
              <a:rPr lang="en-US" sz="2133" dirty="0" err="1">
                <a:solidFill>
                  <a:srgbClr val="000000"/>
                </a:solidFill>
                <a:latin typeface="Times New Roman" panose="02020603050405020304" pitchFamily="18" charset="0"/>
                <a:cs typeface="Times New Roman" panose="02020603050405020304" pitchFamily="18" charset="0"/>
              </a:rPr>
              <a:t>Các</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bước</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thực</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hiện</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phân</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tích</a:t>
            </a:r>
            <a:endParaRPr lang="en-US" sz="2133" dirty="0">
              <a:solidFill>
                <a:srgbClr val="000000"/>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7996508" y="6121871"/>
            <a:ext cx="4276053" cy="323807"/>
          </a:xfrm>
          <a:prstGeom prst="rect">
            <a:avLst/>
          </a:prstGeom>
        </p:spPr>
        <p:txBody>
          <a:bodyPr lIns="0" tIns="0" rIns="0" bIns="0" rtlCol="0" anchor="t">
            <a:spAutoFit/>
          </a:bodyPr>
          <a:lstStyle/>
          <a:p>
            <a:pPr>
              <a:lnSpc>
                <a:spcPts val="2688"/>
              </a:lnSpc>
            </a:pPr>
            <a:r>
              <a:rPr lang="en-US" sz="2133" dirty="0">
                <a:latin typeface="Times New Roman" panose="02020603050405020304" pitchFamily="18" charset="0"/>
                <a:cs typeface="Times New Roman" panose="02020603050405020304" pitchFamily="18" charset="0"/>
              </a:rPr>
              <a:t>4. </a:t>
            </a:r>
            <a:r>
              <a:rPr lang="en-US" sz="2133" dirty="0" err="1">
                <a:latin typeface="Times New Roman" panose="02020603050405020304" pitchFamily="18" charset="0"/>
                <a:cs typeface="Times New Roman" panose="02020603050405020304" pitchFamily="18" charset="0"/>
              </a:rPr>
              <a:t>Kiểm</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tra</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cải</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tiến</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quá</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trình</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làm</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việc</a:t>
            </a:r>
            <a:endParaRPr lang="en-US" sz="2133"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l="2281" t="31486" r="2249" b="47873"/>
          <a:stretch/>
        </p:blipFill>
        <p:spPr>
          <a:xfrm>
            <a:off x="0" y="0"/>
            <a:ext cx="13004800" cy="1804262"/>
          </a:xfrm>
          <a:prstGeom prst="rect">
            <a:avLst/>
          </a:prstGeom>
        </p:spPr>
      </p:pic>
      <p:grpSp>
        <p:nvGrpSpPr>
          <p:cNvPr id="3" name="Group 3"/>
          <p:cNvGrpSpPr/>
          <p:nvPr/>
        </p:nvGrpSpPr>
        <p:grpSpPr>
          <a:xfrm>
            <a:off x="-9242" y="381000"/>
            <a:ext cx="13023283" cy="838200"/>
            <a:chOff x="0" y="0"/>
            <a:chExt cx="5771001" cy="705511"/>
          </a:xfrm>
        </p:grpSpPr>
        <p:sp>
          <p:nvSpPr>
            <p:cNvPr id="4" name="Freeform 4"/>
            <p:cNvSpPr/>
            <p:nvPr/>
          </p:nvSpPr>
          <p:spPr>
            <a:xfrm>
              <a:off x="0" y="0"/>
              <a:ext cx="5771001" cy="705511"/>
            </a:xfrm>
            <a:custGeom>
              <a:avLst/>
              <a:gdLst/>
              <a:ahLst/>
              <a:cxnLst/>
              <a:rect l="l" t="t" r="r" b="b"/>
              <a:pathLst>
                <a:path w="5771001" h="705511">
                  <a:moveTo>
                    <a:pt x="0" y="0"/>
                  </a:moveTo>
                  <a:lnTo>
                    <a:pt x="5771001" y="0"/>
                  </a:lnTo>
                  <a:lnTo>
                    <a:pt x="5771001" y="705511"/>
                  </a:lnTo>
                  <a:lnTo>
                    <a:pt x="0" y="705511"/>
                  </a:lnTo>
                  <a:close/>
                </a:path>
              </a:pathLst>
            </a:custGeom>
            <a:solidFill>
              <a:srgbClr val="18445D"/>
            </a:solidFill>
          </p:spPr>
        </p:sp>
      </p:grpSp>
      <p:sp>
        <p:nvSpPr>
          <p:cNvPr id="9" name="TextBox 9"/>
          <p:cNvSpPr txBox="1"/>
          <p:nvPr/>
        </p:nvSpPr>
        <p:spPr>
          <a:xfrm>
            <a:off x="558800" y="-21379"/>
            <a:ext cx="6329680" cy="1063176"/>
          </a:xfrm>
          <a:prstGeom prst="rect">
            <a:avLst/>
          </a:prstGeom>
        </p:spPr>
        <p:txBody>
          <a:bodyPr wrap="square" lIns="0" tIns="0" rIns="0" bIns="0" rtlCol="0" anchor="t">
            <a:spAutoFit/>
          </a:bodyPr>
          <a:lstStyle/>
          <a:p>
            <a:pPr>
              <a:lnSpc>
                <a:spcPts val="10046"/>
              </a:lnSpc>
            </a:pPr>
            <a:r>
              <a:rPr lang="en-US" sz="3200" dirty="0">
                <a:solidFill>
                  <a:srgbClr val="FFFFFF"/>
                </a:solidFill>
                <a:latin typeface="Montserrat Extra-Bold"/>
              </a:rPr>
              <a:t>Dataset</a:t>
            </a:r>
          </a:p>
        </p:txBody>
      </p:sp>
      <p:sp>
        <p:nvSpPr>
          <p:cNvPr id="14" name="Hộp Văn bản 13">
            <a:extLst>
              <a:ext uri="{FF2B5EF4-FFF2-40B4-BE49-F238E27FC236}">
                <a16:creationId xmlns:a16="http://schemas.microsoft.com/office/drawing/2014/main" id="{27D76E24-5774-0F3F-4192-D69C37469634}"/>
              </a:ext>
            </a:extLst>
          </p:cNvPr>
          <p:cNvSpPr txBox="1"/>
          <p:nvPr/>
        </p:nvSpPr>
        <p:spPr>
          <a:xfrm>
            <a:off x="787400" y="2743200"/>
            <a:ext cx="11049000" cy="1754326"/>
          </a:xfrm>
          <a:prstGeom prst="rect">
            <a:avLst/>
          </a:prstGeom>
          <a:noFill/>
        </p:spPr>
        <p:txBody>
          <a:bodyPr wrap="square" rtlCol="0">
            <a:spAutoFit/>
          </a:bodyPr>
          <a:lstStyle/>
          <a:p>
            <a:pPr marL="342900" indent="-342900">
              <a:buFont typeface="+mj-lt"/>
              <a:buAutoNum type="arabicPeriod"/>
            </a:pPr>
            <a:r>
              <a:rPr lang="en-US" dirty="0" err="1"/>
              <a:t>Bộ</a:t>
            </a:r>
            <a:r>
              <a:rPr lang="en-US" dirty="0"/>
              <a:t> dataset </a:t>
            </a:r>
            <a:r>
              <a:rPr lang="en-US" dirty="0" err="1"/>
              <a:t>có</a:t>
            </a:r>
            <a:r>
              <a:rPr lang="en-US" dirty="0"/>
              <a:t> domain </a:t>
            </a:r>
            <a:r>
              <a:rPr lang="en-US" dirty="0" err="1"/>
              <a:t>về</a:t>
            </a:r>
            <a:r>
              <a:rPr lang="en-US" dirty="0"/>
              <a:t> </a:t>
            </a:r>
            <a:r>
              <a:rPr lang="en-US" dirty="0" err="1"/>
              <a:t>kinh</a:t>
            </a:r>
            <a:r>
              <a:rPr lang="en-US" dirty="0"/>
              <a:t> </a:t>
            </a:r>
            <a:r>
              <a:rPr lang="en-US" dirty="0" err="1"/>
              <a:t>doanh</a:t>
            </a:r>
            <a:r>
              <a:rPr lang="en-US" dirty="0"/>
              <a:t> </a:t>
            </a:r>
            <a:r>
              <a:rPr lang="en-US" dirty="0" err="1"/>
              <a:t>thương</a:t>
            </a:r>
            <a:r>
              <a:rPr lang="en-US" dirty="0"/>
              <a:t> </a:t>
            </a:r>
            <a:r>
              <a:rPr lang="en-US" dirty="0" err="1"/>
              <a:t>mại</a:t>
            </a:r>
            <a:r>
              <a:rPr lang="en-US" dirty="0"/>
              <a:t> </a:t>
            </a:r>
            <a:r>
              <a:rPr lang="en-US" dirty="0" err="1"/>
              <a:t>điện</a:t>
            </a:r>
            <a:r>
              <a:rPr lang="en-US" dirty="0"/>
              <a:t> </a:t>
            </a:r>
            <a:r>
              <a:rPr lang="en-US" dirty="0" err="1"/>
              <a:t>tử</a:t>
            </a:r>
            <a:endParaRPr lang="en-US" dirty="0"/>
          </a:p>
          <a:p>
            <a:pPr marL="342900" indent="-342900">
              <a:buFont typeface="+mj-lt"/>
              <a:buAutoNum type="arabicPeriod"/>
            </a:pPr>
            <a:r>
              <a:rPr lang="en-US" dirty="0"/>
              <a:t>1 </a:t>
            </a:r>
            <a:r>
              <a:rPr lang="en-US" dirty="0" err="1"/>
              <a:t>bảng</a:t>
            </a:r>
            <a:r>
              <a:rPr lang="en-US" dirty="0"/>
              <a:t> fact </a:t>
            </a:r>
            <a:r>
              <a:rPr lang="en-US" dirty="0" err="1"/>
              <a:t>ghi</a:t>
            </a:r>
            <a:r>
              <a:rPr lang="en-US" dirty="0"/>
              <a:t> </a:t>
            </a:r>
            <a:r>
              <a:rPr lang="en-US" dirty="0" err="1"/>
              <a:t>chép</a:t>
            </a:r>
            <a:r>
              <a:rPr lang="en-US" dirty="0"/>
              <a:t> </a:t>
            </a:r>
            <a:r>
              <a:rPr lang="en-US" dirty="0" err="1"/>
              <a:t>lại</a:t>
            </a:r>
            <a:r>
              <a:rPr lang="en-US" dirty="0"/>
              <a:t> </a:t>
            </a:r>
            <a:r>
              <a:rPr lang="en-US" dirty="0" err="1"/>
              <a:t>phát</a:t>
            </a:r>
            <a:r>
              <a:rPr lang="en-US" dirty="0"/>
              <a:t> </a:t>
            </a:r>
            <a:r>
              <a:rPr lang="en-US" dirty="0" err="1"/>
              <a:t>sinh</a:t>
            </a:r>
            <a:r>
              <a:rPr lang="en-US" dirty="0"/>
              <a:t> </a:t>
            </a:r>
            <a:r>
              <a:rPr lang="en-US" dirty="0" err="1"/>
              <a:t>của</a:t>
            </a:r>
            <a:r>
              <a:rPr lang="en-US" dirty="0"/>
              <a:t> </a:t>
            </a:r>
            <a:r>
              <a:rPr lang="en-US" dirty="0" err="1"/>
              <a:t>đơn</a:t>
            </a:r>
            <a:r>
              <a:rPr lang="en-US" dirty="0"/>
              <a:t> </a:t>
            </a:r>
            <a:r>
              <a:rPr lang="en-US" dirty="0" err="1"/>
              <a:t>hàng</a:t>
            </a:r>
            <a:r>
              <a:rPr lang="en-US" dirty="0"/>
              <a:t>, </a:t>
            </a:r>
            <a:r>
              <a:rPr lang="en-US" dirty="0" err="1"/>
              <a:t>các</a:t>
            </a:r>
            <a:r>
              <a:rPr lang="en-US" dirty="0"/>
              <a:t> </a:t>
            </a:r>
            <a:r>
              <a:rPr lang="en-US" dirty="0" err="1"/>
              <a:t>bảng</a:t>
            </a:r>
            <a:r>
              <a:rPr lang="en-US" dirty="0"/>
              <a:t> Dim </a:t>
            </a:r>
            <a:r>
              <a:rPr lang="en-US" dirty="0" err="1"/>
              <a:t>hỗ</a:t>
            </a:r>
            <a:r>
              <a:rPr lang="en-US" dirty="0"/>
              <a:t> </a:t>
            </a:r>
            <a:r>
              <a:rPr lang="en-US" dirty="0" err="1"/>
              <a:t>trợ</a:t>
            </a:r>
            <a:r>
              <a:rPr lang="en-US" dirty="0"/>
              <a:t> </a:t>
            </a:r>
            <a:r>
              <a:rPr lang="en-US" dirty="0" err="1"/>
              <a:t>cung</a:t>
            </a:r>
            <a:r>
              <a:rPr lang="en-US" dirty="0"/>
              <a:t> </a:t>
            </a:r>
            <a:r>
              <a:rPr lang="en-US" dirty="0" err="1"/>
              <a:t>cấp</a:t>
            </a:r>
            <a:r>
              <a:rPr lang="en-US" dirty="0"/>
              <a:t> </a:t>
            </a:r>
            <a:r>
              <a:rPr lang="en-US" dirty="0" err="1"/>
              <a:t>thông</a:t>
            </a:r>
            <a:r>
              <a:rPr lang="en-US" dirty="0"/>
              <a:t> tin </a:t>
            </a:r>
            <a:r>
              <a:rPr lang="en-US" dirty="0" err="1"/>
              <a:t>cho</a:t>
            </a:r>
            <a:r>
              <a:rPr lang="en-US" dirty="0"/>
              <a:t> </a:t>
            </a:r>
            <a:r>
              <a:rPr lang="en-US" dirty="0" err="1"/>
              <a:t>bảng</a:t>
            </a:r>
            <a:r>
              <a:rPr lang="en-US" dirty="0"/>
              <a:t> fact, </a:t>
            </a:r>
            <a:r>
              <a:rPr lang="en-US" dirty="0" err="1"/>
              <a:t>trong</a:t>
            </a:r>
            <a:r>
              <a:rPr lang="en-US" dirty="0"/>
              <a:t> </a:t>
            </a:r>
            <a:r>
              <a:rPr lang="en-US" dirty="0" err="1"/>
              <a:t>đó</a:t>
            </a:r>
            <a:r>
              <a:rPr lang="en-US" dirty="0"/>
              <a:t>:</a:t>
            </a:r>
          </a:p>
          <a:p>
            <a:pPr marL="342900" indent="-342900">
              <a:buFont typeface="Arial" panose="020B0604020202020204" pitchFamily="34" charset="0"/>
              <a:buChar char="•"/>
            </a:pPr>
            <a:r>
              <a:rPr lang="en-US" dirty="0" err="1"/>
              <a:t>Bổ</a:t>
            </a:r>
            <a:r>
              <a:rPr lang="en-US" dirty="0"/>
              <a:t> sung </a:t>
            </a:r>
            <a:r>
              <a:rPr lang="en-US" dirty="0" err="1"/>
              <a:t>thông</a:t>
            </a:r>
            <a:r>
              <a:rPr lang="en-US" dirty="0"/>
              <a:t> tin chi </a:t>
            </a:r>
            <a:r>
              <a:rPr lang="en-US" dirty="0" err="1"/>
              <a:t>tiết</a:t>
            </a:r>
            <a:r>
              <a:rPr lang="en-US" dirty="0"/>
              <a:t> </a:t>
            </a:r>
            <a:r>
              <a:rPr lang="en-US" dirty="0" err="1"/>
              <a:t>đơn</a:t>
            </a:r>
            <a:r>
              <a:rPr lang="en-US" dirty="0"/>
              <a:t> </a:t>
            </a:r>
            <a:r>
              <a:rPr lang="en-US" dirty="0" err="1"/>
              <a:t>hàng</a:t>
            </a:r>
            <a:r>
              <a:rPr lang="en-US" dirty="0"/>
              <a:t> (</a:t>
            </a:r>
            <a:r>
              <a:rPr lang="en-US" dirty="0" err="1"/>
              <a:t>số</a:t>
            </a:r>
            <a:r>
              <a:rPr lang="en-US" dirty="0"/>
              <a:t> </a:t>
            </a:r>
            <a:r>
              <a:rPr lang="en-US" dirty="0" err="1"/>
              <a:t>lượng</a:t>
            </a:r>
            <a:r>
              <a:rPr lang="en-US" dirty="0"/>
              <a:t>, </a:t>
            </a:r>
            <a:r>
              <a:rPr lang="en-US" dirty="0" err="1"/>
              <a:t>sản</a:t>
            </a:r>
            <a:r>
              <a:rPr lang="en-US" dirty="0"/>
              <a:t> </a:t>
            </a:r>
            <a:r>
              <a:rPr lang="en-US" dirty="0" err="1"/>
              <a:t>phẩm</a:t>
            </a:r>
            <a:r>
              <a:rPr lang="en-US" dirty="0"/>
              <a:t>, </a:t>
            </a:r>
            <a:r>
              <a:rPr lang="en-US" dirty="0" err="1"/>
              <a:t>giá</a:t>
            </a:r>
            <a:r>
              <a:rPr lang="en-US" dirty="0"/>
              <a:t>, </a:t>
            </a:r>
            <a:r>
              <a:rPr lang="en-US" dirty="0" err="1"/>
              <a:t>phí</a:t>
            </a:r>
            <a:r>
              <a:rPr lang="en-US" dirty="0"/>
              <a:t> ship)</a:t>
            </a:r>
          </a:p>
          <a:p>
            <a:pPr marL="342900" indent="-342900">
              <a:buFont typeface="Arial" panose="020B0604020202020204" pitchFamily="34" charset="0"/>
              <a:buChar char="•"/>
            </a:pPr>
            <a:r>
              <a:rPr lang="en-US" dirty="0"/>
              <a:t>Thông tin </a:t>
            </a:r>
            <a:r>
              <a:rPr lang="en-US" dirty="0" err="1"/>
              <a:t>về</a:t>
            </a:r>
            <a:r>
              <a:rPr lang="en-US" dirty="0"/>
              <a:t> </a:t>
            </a:r>
            <a:r>
              <a:rPr lang="en-US" dirty="0" err="1"/>
              <a:t>khách</a:t>
            </a:r>
            <a:r>
              <a:rPr lang="en-US" dirty="0"/>
              <a:t> </a:t>
            </a:r>
            <a:r>
              <a:rPr lang="en-US" dirty="0" err="1"/>
              <a:t>hàng</a:t>
            </a:r>
            <a:r>
              <a:rPr lang="en-US" dirty="0"/>
              <a:t>, </a:t>
            </a:r>
            <a:r>
              <a:rPr lang="en-US" dirty="0" err="1"/>
              <a:t>sản</a:t>
            </a:r>
            <a:r>
              <a:rPr lang="en-US" dirty="0"/>
              <a:t> </a:t>
            </a:r>
            <a:r>
              <a:rPr lang="en-US" dirty="0" err="1"/>
              <a:t>phẩm</a:t>
            </a:r>
            <a:r>
              <a:rPr lang="en-US" dirty="0"/>
              <a:t>, </a:t>
            </a:r>
            <a:r>
              <a:rPr lang="en-US" dirty="0" err="1"/>
              <a:t>phương</a:t>
            </a:r>
            <a:r>
              <a:rPr lang="en-US" dirty="0"/>
              <a:t> </a:t>
            </a:r>
            <a:r>
              <a:rPr lang="en-US" dirty="0" err="1"/>
              <a:t>thức</a:t>
            </a:r>
            <a:r>
              <a:rPr lang="en-US" dirty="0"/>
              <a:t> </a:t>
            </a:r>
            <a:r>
              <a:rPr lang="en-US" dirty="0" err="1"/>
              <a:t>thanh</a:t>
            </a:r>
            <a:r>
              <a:rPr lang="en-US" dirty="0"/>
              <a:t> </a:t>
            </a:r>
            <a:r>
              <a:rPr lang="en-US" dirty="0" err="1"/>
              <a:t>toán</a:t>
            </a:r>
            <a:endParaRPr lang="en-US" dirty="0"/>
          </a:p>
          <a:p>
            <a:pPr marL="342900" indent="-342900">
              <a:buFont typeface="Arial" panose="020B0604020202020204" pitchFamily="34" charset="0"/>
              <a:buChar char="•"/>
            </a:pPr>
            <a:r>
              <a:rPr lang="en-US" dirty="0"/>
              <a:t>Thông tin </a:t>
            </a:r>
            <a:r>
              <a:rPr lang="en-US" dirty="0" err="1"/>
              <a:t>về</a:t>
            </a:r>
            <a:r>
              <a:rPr lang="en-US" dirty="0"/>
              <a:t> </a:t>
            </a:r>
            <a:r>
              <a:rPr lang="en-US" dirty="0" err="1"/>
              <a:t>đánh</a:t>
            </a:r>
            <a:r>
              <a:rPr lang="en-US" dirty="0"/>
              <a:t> </a:t>
            </a:r>
            <a:r>
              <a:rPr lang="en-US" dirty="0" err="1"/>
              <a:t>giá</a:t>
            </a:r>
            <a:r>
              <a:rPr lang="en-US" dirty="0"/>
              <a:t> </a:t>
            </a:r>
            <a:r>
              <a:rPr lang="en-US" dirty="0" err="1"/>
              <a:t>của</a:t>
            </a:r>
            <a:r>
              <a:rPr lang="en-US" dirty="0"/>
              <a:t> </a:t>
            </a:r>
            <a:r>
              <a:rPr lang="en-US" dirty="0" err="1"/>
              <a:t>khách</a:t>
            </a:r>
            <a:r>
              <a:rPr lang="en-US" dirty="0"/>
              <a:t> </a:t>
            </a:r>
            <a:r>
              <a:rPr lang="en-US" dirty="0" err="1"/>
              <a:t>hàng</a:t>
            </a:r>
            <a:endParaRPr lang="en-US" dirty="0"/>
          </a:p>
          <a:p>
            <a:r>
              <a:rPr lang="en-US" dirty="0"/>
              <a:t>3.   </a:t>
            </a:r>
            <a:r>
              <a:rPr lang="en-US" dirty="0" err="1"/>
              <a:t>Đọc</a:t>
            </a:r>
            <a:r>
              <a:rPr lang="en-US" dirty="0"/>
              <a:t>, </a:t>
            </a:r>
            <a:r>
              <a:rPr lang="en-US" dirty="0" err="1"/>
              <a:t>tìm</a:t>
            </a:r>
            <a:r>
              <a:rPr lang="en-US" dirty="0"/>
              <a:t> </a:t>
            </a:r>
            <a:r>
              <a:rPr lang="en-US" dirty="0" err="1"/>
              <a:t>hiểu</a:t>
            </a:r>
            <a:r>
              <a:rPr lang="en-US" dirty="0"/>
              <a:t> </a:t>
            </a:r>
            <a:r>
              <a:rPr lang="en-US" dirty="0" err="1"/>
              <a:t>về</a:t>
            </a:r>
            <a:r>
              <a:rPr lang="en-US" dirty="0"/>
              <a:t> </a:t>
            </a:r>
            <a:r>
              <a:rPr lang="en-US" dirty="0" err="1"/>
              <a:t>các</a:t>
            </a:r>
            <a:r>
              <a:rPr lang="en-US" dirty="0"/>
              <a:t> </a:t>
            </a:r>
            <a:r>
              <a:rPr lang="en-US" dirty="0" err="1"/>
              <a:t>bảng</a:t>
            </a:r>
            <a:r>
              <a:rPr lang="en-US" dirty="0"/>
              <a:t> </a:t>
            </a:r>
            <a:r>
              <a:rPr lang="en-US" dirty="0" err="1"/>
              <a:t>với</a:t>
            </a:r>
            <a:r>
              <a:rPr lang="en-US" dirty="0"/>
              <a:t> ý </a:t>
            </a:r>
            <a:r>
              <a:rPr lang="en-US" dirty="0" err="1"/>
              <a:t>nghĩa</a:t>
            </a:r>
            <a:r>
              <a:rPr lang="en-US" dirty="0"/>
              <a:t> </a:t>
            </a:r>
            <a:r>
              <a:rPr lang="en-US" dirty="0" err="1"/>
              <a:t>của</a:t>
            </a:r>
            <a:r>
              <a:rPr lang="en-US" dirty="0"/>
              <a:t> </a:t>
            </a:r>
            <a:r>
              <a:rPr lang="en-US" dirty="0" err="1"/>
              <a:t>các</a:t>
            </a:r>
            <a:r>
              <a:rPr lang="en-US" dirty="0"/>
              <a:t> </a:t>
            </a:r>
            <a:r>
              <a:rPr lang="en-US" dirty="0" err="1"/>
              <a:t>cột</a:t>
            </a:r>
            <a:endParaRPr lang="en-US" dirty="0"/>
          </a:p>
        </p:txBody>
      </p:sp>
    </p:spTree>
    <p:extLst>
      <p:ext uri="{BB962C8B-B14F-4D97-AF65-F5344CB8AC3E}">
        <p14:creationId xmlns:p14="http://schemas.microsoft.com/office/powerpoint/2010/main" val="298899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l="2281" t="31486" r="2249" b="47873"/>
          <a:stretch/>
        </p:blipFill>
        <p:spPr>
          <a:xfrm>
            <a:off x="0" y="0"/>
            <a:ext cx="13004800" cy="1804262"/>
          </a:xfrm>
          <a:prstGeom prst="rect">
            <a:avLst/>
          </a:prstGeom>
        </p:spPr>
      </p:pic>
      <p:grpSp>
        <p:nvGrpSpPr>
          <p:cNvPr id="3" name="Group 3"/>
          <p:cNvGrpSpPr/>
          <p:nvPr/>
        </p:nvGrpSpPr>
        <p:grpSpPr>
          <a:xfrm>
            <a:off x="-9242" y="381000"/>
            <a:ext cx="13023283" cy="838200"/>
            <a:chOff x="0" y="0"/>
            <a:chExt cx="5771001" cy="705511"/>
          </a:xfrm>
        </p:grpSpPr>
        <p:sp>
          <p:nvSpPr>
            <p:cNvPr id="4" name="Freeform 4"/>
            <p:cNvSpPr/>
            <p:nvPr/>
          </p:nvSpPr>
          <p:spPr>
            <a:xfrm>
              <a:off x="0" y="0"/>
              <a:ext cx="5771001" cy="705511"/>
            </a:xfrm>
            <a:custGeom>
              <a:avLst/>
              <a:gdLst/>
              <a:ahLst/>
              <a:cxnLst/>
              <a:rect l="l" t="t" r="r" b="b"/>
              <a:pathLst>
                <a:path w="5771001" h="705511">
                  <a:moveTo>
                    <a:pt x="0" y="0"/>
                  </a:moveTo>
                  <a:lnTo>
                    <a:pt x="5771001" y="0"/>
                  </a:lnTo>
                  <a:lnTo>
                    <a:pt x="5771001" y="705511"/>
                  </a:lnTo>
                  <a:lnTo>
                    <a:pt x="0" y="705511"/>
                  </a:lnTo>
                  <a:close/>
                </a:path>
              </a:pathLst>
            </a:custGeom>
            <a:solidFill>
              <a:srgbClr val="18445D"/>
            </a:solidFill>
          </p:spPr>
        </p:sp>
      </p:grpSp>
      <p:sp>
        <p:nvSpPr>
          <p:cNvPr id="9" name="TextBox 9"/>
          <p:cNvSpPr txBox="1"/>
          <p:nvPr/>
        </p:nvSpPr>
        <p:spPr>
          <a:xfrm>
            <a:off x="558800" y="-21379"/>
            <a:ext cx="6329680" cy="1063176"/>
          </a:xfrm>
          <a:prstGeom prst="rect">
            <a:avLst/>
          </a:prstGeom>
        </p:spPr>
        <p:txBody>
          <a:bodyPr wrap="square" lIns="0" tIns="0" rIns="0" bIns="0" rtlCol="0" anchor="t">
            <a:spAutoFit/>
          </a:bodyPr>
          <a:lstStyle/>
          <a:p>
            <a:pPr>
              <a:lnSpc>
                <a:spcPts val="10046"/>
              </a:lnSpc>
            </a:pPr>
            <a:r>
              <a:rPr lang="en-US" sz="3200" dirty="0" err="1">
                <a:solidFill>
                  <a:srgbClr val="FFFFFF"/>
                </a:solidFill>
                <a:latin typeface="Montserrat Extra-Bold"/>
              </a:rPr>
              <a:t>Các</a:t>
            </a:r>
            <a:r>
              <a:rPr lang="en-US" sz="3200" dirty="0">
                <a:solidFill>
                  <a:srgbClr val="FFFFFF"/>
                </a:solidFill>
                <a:latin typeface="Montserrat Extra-Bold"/>
              </a:rPr>
              <a:t> </a:t>
            </a:r>
            <a:r>
              <a:rPr lang="en-US" sz="3200" dirty="0" err="1">
                <a:solidFill>
                  <a:srgbClr val="FFFFFF"/>
                </a:solidFill>
                <a:latin typeface="Montserrat Extra-Bold"/>
              </a:rPr>
              <a:t>bước</a:t>
            </a:r>
            <a:r>
              <a:rPr lang="en-US" sz="3200" dirty="0">
                <a:solidFill>
                  <a:srgbClr val="FFFFFF"/>
                </a:solidFill>
                <a:latin typeface="Montserrat Extra-Bold"/>
              </a:rPr>
              <a:t> </a:t>
            </a:r>
            <a:r>
              <a:rPr lang="en-US" sz="3200" dirty="0" err="1">
                <a:solidFill>
                  <a:srgbClr val="FFFFFF"/>
                </a:solidFill>
                <a:latin typeface="Montserrat Extra-Bold"/>
              </a:rPr>
              <a:t>thực</a:t>
            </a:r>
            <a:r>
              <a:rPr lang="en-US" sz="3200" dirty="0">
                <a:solidFill>
                  <a:srgbClr val="FFFFFF"/>
                </a:solidFill>
                <a:latin typeface="Montserrat Extra-Bold"/>
              </a:rPr>
              <a:t> </a:t>
            </a:r>
            <a:r>
              <a:rPr lang="en-US" sz="3200" dirty="0" err="1">
                <a:solidFill>
                  <a:srgbClr val="FFFFFF"/>
                </a:solidFill>
                <a:latin typeface="Montserrat Extra-Bold"/>
              </a:rPr>
              <a:t>hiện</a:t>
            </a:r>
            <a:endParaRPr lang="en-US" sz="3200" dirty="0">
              <a:solidFill>
                <a:srgbClr val="FFFFFF"/>
              </a:solidFill>
              <a:latin typeface="Montserrat Extra-Bold"/>
            </a:endParaRPr>
          </a:p>
        </p:txBody>
      </p:sp>
      <p:sp>
        <p:nvSpPr>
          <p:cNvPr id="14" name="Hộp Văn bản 13">
            <a:extLst>
              <a:ext uri="{FF2B5EF4-FFF2-40B4-BE49-F238E27FC236}">
                <a16:creationId xmlns:a16="http://schemas.microsoft.com/office/drawing/2014/main" id="{27D76E24-5774-0F3F-4192-D69C37469634}"/>
              </a:ext>
            </a:extLst>
          </p:cNvPr>
          <p:cNvSpPr txBox="1"/>
          <p:nvPr/>
        </p:nvSpPr>
        <p:spPr>
          <a:xfrm>
            <a:off x="558800" y="2286000"/>
            <a:ext cx="5257800" cy="3373359"/>
          </a:xfrm>
          <a:prstGeom prst="rect">
            <a:avLst/>
          </a:prstGeom>
          <a:noFill/>
        </p:spPr>
        <p:txBody>
          <a:bodyPr wrap="square" rtlCol="0">
            <a:spAutoFit/>
          </a:bodyPr>
          <a:lstStyle/>
          <a:p>
            <a:pPr marL="342900" indent="-342900">
              <a:lnSpc>
                <a:spcPct val="150000"/>
              </a:lnSpc>
              <a:buFont typeface="+mj-lt"/>
              <a:buAutoNum type="arabicPeriod"/>
            </a:pPr>
            <a:r>
              <a:rPr lang="en-US" dirty="0" err="1"/>
              <a:t>Đặt</a:t>
            </a:r>
            <a:r>
              <a:rPr lang="en-US" dirty="0"/>
              <a:t> </a:t>
            </a:r>
            <a:r>
              <a:rPr lang="en-US" dirty="0" err="1"/>
              <a:t>câu</a:t>
            </a:r>
            <a:r>
              <a:rPr lang="en-US" dirty="0"/>
              <a:t> </a:t>
            </a:r>
            <a:r>
              <a:rPr lang="en-US" dirty="0" err="1"/>
              <a:t>hỏi</a:t>
            </a:r>
            <a:r>
              <a:rPr lang="en-US" dirty="0"/>
              <a:t> </a:t>
            </a:r>
            <a:r>
              <a:rPr lang="en-US" dirty="0" err="1"/>
              <a:t>đối</a:t>
            </a:r>
            <a:r>
              <a:rPr lang="en-US" dirty="0"/>
              <a:t> </a:t>
            </a:r>
            <a:r>
              <a:rPr lang="en-US" dirty="0" err="1"/>
              <a:t>với</a:t>
            </a:r>
            <a:r>
              <a:rPr lang="en-US" dirty="0"/>
              <a:t> </a:t>
            </a:r>
            <a:r>
              <a:rPr lang="en-US" dirty="0" err="1"/>
              <a:t>bộ</a:t>
            </a:r>
            <a:r>
              <a:rPr lang="en-US" dirty="0"/>
              <a:t> dataset </a:t>
            </a:r>
            <a:r>
              <a:rPr lang="en-US" dirty="0" err="1"/>
              <a:t>này</a:t>
            </a:r>
            <a:r>
              <a:rPr lang="en-US" dirty="0"/>
              <a:t> </a:t>
            </a:r>
            <a:r>
              <a:rPr lang="en-US" dirty="0" err="1"/>
              <a:t>để</a:t>
            </a:r>
            <a:r>
              <a:rPr lang="en-US" dirty="0"/>
              <a:t> </a:t>
            </a:r>
            <a:r>
              <a:rPr lang="en-US" dirty="0" err="1"/>
              <a:t>có</a:t>
            </a:r>
            <a:r>
              <a:rPr lang="en-US" dirty="0"/>
              <a:t> 1 </a:t>
            </a:r>
            <a:r>
              <a:rPr lang="en-US" dirty="0" err="1"/>
              <a:t>kế</a:t>
            </a:r>
            <a:r>
              <a:rPr lang="en-US" dirty="0"/>
              <a:t> </a:t>
            </a:r>
            <a:r>
              <a:rPr lang="en-US" dirty="0" err="1"/>
              <a:t>hoạch</a:t>
            </a:r>
            <a:r>
              <a:rPr lang="en-US" dirty="0"/>
              <a:t> </a:t>
            </a:r>
            <a:r>
              <a:rPr lang="en-US" dirty="0" err="1"/>
              <a:t>phân</a:t>
            </a:r>
            <a:r>
              <a:rPr lang="en-US" dirty="0"/>
              <a:t> </a:t>
            </a:r>
            <a:r>
              <a:rPr lang="en-US" dirty="0" err="1"/>
              <a:t>tích</a:t>
            </a:r>
            <a:r>
              <a:rPr lang="en-US" dirty="0"/>
              <a:t> chi </a:t>
            </a:r>
            <a:r>
              <a:rPr lang="en-US" dirty="0" err="1"/>
              <a:t>tiết</a:t>
            </a:r>
            <a:r>
              <a:rPr lang="en-US" dirty="0"/>
              <a:t>, </a:t>
            </a:r>
            <a:r>
              <a:rPr lang="en-US" dirty="0" err="1"/>
              <a:t>hiệu</a:t>
            </a:r>
            <a:r>
              <a:rPr lang="en-US" dirty="0"/>
              <a:t> </a:t>
            </a:r>
            <a:r>
              <a:rPr lang="en-US" dirty="0" err="1"/>
              <a:t>quả</a:t>
            </a:r>
            <a:endParaRPr lang="en-US" dirty="0"/>
          </a:p>
          <a:p>
            <a:pPr marL="342900" indent="-342900">
              <a:lnSpc>
                <a:spcPct val="150000"/>
              </a:lnSpc>
              <a:buFont typeface="+mj-lt"/>
              <a:buAutoNum type="arabicPeriod"/>
            </a:pPr>
            <a:r>
              <a:rPr lang="en-US" dirty="0" err="1"/>
              <a:t>Tìm</a:t>
            </a:r>
            <a:r>
              <a:rPr lang="en-US" dirty="0"/>
              <a:t> </a:t>
            </a:r>
            <a:r>
              <a:rPr lang="en-US" dirty="0" err="1"/>
              <a:t>hiểu</a:t>
            </a:r>
            <a:r>
              <a:rPr lang="en-US" dirty="0"/>
              <a:t> </a:t>
            </a:r>
            <a:r>
              <a:rPr lang="en-US" dirty="0" err="1"/>
              <a:t>dữ</a:t>
            </a:r>
            <a:r>
              <a:rPr lang="en-US" dirty="0"/>
              <a:t> </a:t>
            </a:r>
            <a:r>
              <a:rPr lang="en-US" dirty="0" err="1"/>
              <a:t>liệu</a:t>
            </a:r>
            <a:r>
              <a:rPr lang="en-US" dirty="0"/>
              <a:t> vs </a:t>
            </a:r>
            <a:r>
              <a:rPr lang="en-US" dirty="0" err="1"/>
              <a:t>SQl</a:t>
            </a:r>
            <a:r>
              <a:rPr lang="en-US" dirty="0"/>
              <a:t>, </a:t>
            </a:r>
            <a:r>
              <a:rPr lang="en-US" dirty="0" err="1"/>
              <a:t>truy</a:t>
            </a:r>
            <a:r>
              <a:rPr lang="en-US" dirty="0"/>
              <a:t> </a:t>
            </a:r>
            <a:r>
              <a:rPr lang="en-US" dirty="0" err="1"/>
              <a:t>vấn</a:t>
            </a:r>
            <a:r>
              <a:rPr lang="en-US" dirty="0"/>
              <a:t> </a:t>
            </a:r>
            <a:r>
              <a:rPr lang="en-US" dirty="0" err="1"/>
              <a:t>một</a:t>
            </a:r>
            <a:r>
              <a:rPr lang="en-US" dirty="0"/>
              <a:t> </a:t>
            </a:r>
            <a:r>
              <a:rPr lang="en-US" dirty="0" err="1"/>
              <a:t>số</a:t>
            </a:r>
            <a:r>
              <a:rPr lang="en-US" dirty="0"/>
              <a:t> </a:t>
            </a:r>
            <a:r>
              <a:rPr lang="en-US" dirty="0" err="1"/>
              <a:t>yếu</a:t>
            </a:r>
            <a:r>
              <a:rPr lang="en-US" dirty="0"/>
              <a:t> </a:t>
            </a:r>
            <a:r>
              <a:rPr lang="en-US" dirty="0" err="1"/>
              <a:t>tố</a:t>
            </a:r>
            <a:r>
              <a:rPr lang="en-US" dirty="0"/>
              <a:t> </a:t>
            </a:r>
            <a:r>
              <a:rPr lang="en-US" dirty="0" err="1"/>
              <a:t>cần</a:t>
            </a:r>
            <a:r>
              <a:rPr lang="en-US" dirty="0"/>
              <a:t> </a:t>
            </a:r>
            <a:r>
              <a:rPr lang="en-US" dirty="0" err="1"/>
              <a:t>phân</a:t>
            </a:r>
            <a:r>
              <a:rPr lang="en-US" dirty="0"/>
              <a:t> </a:t>
            </a:r>
            <a:r>
              <a:rPr lang="en-US" dirty="0" err="1"/>
              <a:t>tích</a:t>
            </a:r>
            <a:r>
              <a:rPr lang="en-US" dirty="0"/>
              <a:t>, </a:t>
            </a:r>
            <a:r>
              <a:rPr lang="en-US" dirty="0" err="1"/>
              <a:t>xuất</a:t>
            </a:r>
            <a:r>
              <a:rPr lang="en-US" dirty="0"/>
              <a:t> </a:t>
            </a:r>
            <a:r>
              <a:rPr lang="en-US" dirty="0" err="1"/>
              <a:t>bảng</a:t>
            </a:r>
            <a:r>
              <a:rPr lang="en-US" dirty="0"/>
              <a:t> </a:t>
            </a:r>
            <a:r>
              <a:rPr lang="en-US" dirty="0" err="1"/>
              <a:t>mới</a:t>
            </a:r>
            <a:r>
              <a:rPr lang="en-US" dirty="0"/>
              <a:t> </a:t>
            </a:r>
            <a:r>
              <a:rPr lang="en-US" dirty="0" err="1"/>
              <a:t>nếu</a:t>
            </a:r>
            <a:r>
              <a:rPr lang="en-US" dirty="0"/>
              <a:t> </a:t>
            </a:r>
            <a:r>
              <a:rPr lang="en-US" dirty="0" err="1"/>
              <a:t>cần</a:t>
            </a:r>
            <a:endParaRPr lang="en-US" dirty="0"/>
          </a:p>
          <a:p>
            <a:pPr marL="342900" indent="-342900">
              <a:lnSpc>
                <a:spcPct val="150000"/>
              </a:lnSpc>
              <a:buFont typeface="+mj-lt"/>
              <a:buAutoNum type="arabicPeriod"/>
            </a:pPr>
            <a:r>
              <a:rPr lang="en-US" dirty="0" err="1"/>
              <a:t>Đưa</a:t>
            </a:r>
            <a:r>
              <a:rPr lang="en-US" dirty="0"/>
              <a:t> </a:t>
            </a:r>
            <a:r>
              <a:rPr lang="en-US" dirty="0" err="1"/>
              <a:t>các</a:t>
            </a:r>
            <a:r>
              <a:rPr lang="en-US" dirty="0"/>
              <a:t> file </a:t>
            </a:r>
            <a:r>
              <a:rPr lang="en-US" dirty="0" err="1"/>
              <a:t>vào</a:t>
            </a:r>
            <a:r>
              <a:rPr lang="en-US" dirty="0"/>
              <a:t> </a:t>
            </a:r>
            <a:r>
              <a:rPr lang="en-US" dirty="0" err="1"/>
              <a:t>PowerBI</a:t>
            </a:r>
            <a:r>
              <a:rPr lang="en-US" dirty="0"/>
              <a:t> </a:t>
            </a:r>
            <a:r>
              <a:rPr lang="en-US" dirty="0" err="1"/>
              <a:t>để</a:t>
            </a:r>
            <a:r>
              <a:rPr lang="en-US" dirty="0"/>
              <a:t> visualize </a:t>
            </a:r>
            <a:r>
              <a:rPr lang="en-US" dirty="0" err="1"/>
              <a:t>các</a:t>
            </a:r>
            <a:r>
              <a:rPr lang="en-US" dirty="0"/>
              <a:t> </a:t>
            </a:r>
            <a:r>
              <a:rPr lang="en-US" dirty="0" err="1"/>
              <a:t>yếu</a:t>
            </a:r>
            <a:r>
              <a:rPr lang="en-US" dirty="0"/>
              <a:t> </a:t>
            </a:r>
            <a:r>
              <a:rPr lang="en-US" dirty="0" err="1"/>
              <a:t>tố</a:t>
            </a:r>
            <a:r>
              <a:rPr lang="en-US" dirty="0"/>
              <a:t> </a:t>
            </a:r>
            <a:r>
              <a:rPr lang="en-US" dirty="0" err="1"/>
              <a:t>cần</a:t>
            </a:r>
            <a:r>
              <a:rPr lang="en-US" dirty="0"/>
              <a:t> </a:t>
            </a:r>
            <a:r>
              <a:rPr lang="en-US" dirty="0" err="1"/>
              <a:t>phân</a:t>
            </a:r>
            <a:r>
              <a:rPr lang="en-US" dirty="0"/>
              <a:t> </a:t>
            </a:r>
            <a:r>
              <a:rPr lang="en-US" dirty="0" err="1"/>
              <a:t>tích</a:t>
            </a:r>
            <a:r>
              <a:rPr lang="en-US" dirty="0"/>
              <a:t> </a:t>
            </a:r>
            <a:r>
              <a:rPr lang="en-US" dirty="0" err="1"/>
              <a:t>trực</a:t>
            </a:r>
            <a:r>
              <a:rPr lang="en-US" dirty="0"/>
              <a:t> </a:t>
            </a:r>
            <a:r>
              <a:rPr lang="en-US" dirty="0" err="1"/>
              <a:t>quan</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tìm</a:t>
            </a:r>
            <a:r>
              <a:rPr lang="en-US" dirty="0"/>
              <a:t> insight</a:t>
            </a:r>
          </a:p>
          <a:p>
            <a:pPr marL="342900" indent="-342900">
              <a:lnSpc>
                <a:spcPct val="150000"/>
              </a:lnSpc>
              <a:buFont typeface="+mj-lt"/>
              <a:buAutoNum type="arabicPeriod"/>
            </a:pPr>
            <a:r>
              <a:rPr lang="en-US" dirty="0" err="1"/>
              <a:t>Đánh</a:t>
            </a:r>
            <a:r>
              <a:rPr lang="en-US" dirty="0"/>
              <a:t> </a:t>
            </a:r>
            <a:r>
              <a:rPr lang="en-US" dirty="0" err="1"/>
              <a:t>giá</a:t>
            </a:r>
            <a:r>
              <a:rPr lang="en-US" dirty="0"/>
              <a:t>, </a:t>
            </a:r>
            <a:r>
              <a:rPr lang="en-US" dirty="0" err="1"/>
              <a:t>đưa</a:t>
            </a:r>
            <a:r>
              <a:rPr lang="en-US" dirty="0"/>
              <a:t> </a:t>
            </a:r>
            <a:r>
              <a:rPr lang="en-US" dirty="0" err="1"/>
              <a:t>ra</a:t>
            </a:r>
            <a:r>
              <a:rPr lang="en-US" dirty="0"/>
              <a:t> </a:t>
            </a:r>
            <a:r>
              <a:rPr lang="en-US" dirty="0" err="1"/>
              <a:t>kết</a:t>
            </a:r>
            <a:r>
              <a:rPr lang="en-US" dirty="0"/>
              <a:t> </a:t>
            </a:r>
            <a:r>
              <a:rPr lang="en-US" dirty="0" err="1"/>
              <a:t>luận</a:t>
            </a:r>
            <a:r>
              <a:rPr lang="en-US" dirty="0"/>
              <a:t> </a:t>
            </a:r>
            <a:r>
              <a:rPr lang="en-US" dirty="0" err="1"/>
              <a:t>về</a:t>
            </a:r>
            <a:r>
              <a:rPr lang="en-US" dirty="0"/>
              <a:t> </a:t>
            </a:r>
            <a:r>
              <a:rPr lang="en-US" dirty="0" err="1"/>
              <a:t>các</a:t>
            </a:r>
            <a:r>
              <a:rPr lang="en-US" dirty="0"/>
              <a:t> </a:t>
            </a:r>
            <a:r>
              <a:rPr lang="en-US" dirty="0" err="1"/>
              <a:t>phân</a:t>
            </a:r>
            <a:r>
              <a:rPr lang="en-US" dirty="0"/>
              <a:t> </a:t>
            </a:r>
            <a:r>
              <a:rPr lang="en-US" dirty="0" err="1"/>
              <a:t>tích</a:t>
            </a:r>
            <a:r>
              <a:rPr lang="en-US" dirty="0"/>
              <a:t>, </a:t>
            </a:r>
            <a:r>
              <a:rPr lang="en-US" dirty="0" err="1"/>
              <a:t>giải</a:t>
            </a:r>
            <a:r>
              <a:rPr lang="en-US" dirty="0"/>
              <a:t> </a:t>
            </a:r>
            <a:r>
              <a:rPr lang="en-US" dirty="0" err="1"/>
              <a:t>pháp</a:t>
            </a:r>
            <a:r>
              <a:rPr lang="en-US" dirty="0"/>
              <a:t> </a:t>
            </a:r>
            <a:r>
              <a:rPr lang="en-US" dirty="0" err="1"/>
              <a:t>để</a:t>
            </a:r>
            <a:r>
              <a:rPr lang="en-US" dirty="0"/>
              <a:t> </a:t>
            </a:r>
            <a:r>
              <a:rPr lang="en-US" dirty="0" err="1"/>
              <a:t>cải</a:t>
            </a:r>
            <a:r>
              <a:rPr lang="en-US" dirty="0"/>
              <a:t> </a:t>
            </a:r>
            <a:r>
              <a:rPr lang="en-US" dirty="0" err="1"/>
              <a:t>tiến</a:t>
            </a:r>
            <a:r>
              <a:rPr lang="en-US" dirty="0"/>
              <a:t> </a:t>
            </a:r>
            <a:r>
              <a:rPr lang="en-US" dirty="0" err="1"/>
              <a:t>hoặc</a:t>
            </a:r>
            <a:r>
              <a:rPr lang="en-US" dirty="0"/>
              <a:t> </a:t>
            </a:r>
            <a:r>
              <a:rPr lang="en-US" dirty="0" err="1"/>
              <a:t>khắc</a:t>
            </a:r>
            <a:r>
              <a:rPr lang="en-US" dirty="0"/>
              <a:t> </a:t>
            </a:r>
            <a:r>
              <a:rPr lang="en-US" dirty="0" err="1"/>
              <a:t>phục</a:t>
            </a:r>
            <a:endParaRPr lang="en-US" dirty="0"/>
          </a:p>
        </p:txBody>
      </p:sp>
      <p:pic>
        <p:nvPicPr>
          <p:cNvPr id="6" name="Hình ảnh 5" descr="Ảnh có chứa bàn">
            <a:extLst>
              <a:ext uri="{FF2B5EF4-FFF2-40B4-BE49-F238E27FC236}">
                <a16:creationId xmlns:a16="http://schemas.microsoft.com/office/drawing/2014/main" id="{6848252D-B63D-53DE-90CB-7FEB34FA5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8000" y="2020088"/>
            <a:ext cx="7162800" cy="5087408"/>
          </a:xfrm>
          <a:prstGeom prst="rect">
            <a:avLst/>
          </a:prstGeom>
        </p:spPr>
      </p:pic>
    </p:spTree>
    <p:extLst>
      <p:ext uri="{BB962C8B-B14F-4D97-AF65-F5344CB8AC3E}">
        <p14:creationId xmlns:p14="http://schemas.microsoft.com/office/powerpoint/2010/main" val="1811195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81" r="2249" b="47873"/>
          <a:stretch>
            <a:fillRect/>
          </a:stretch>
        </p:blipFill>
        <p:spPr>
          <a:xfrm>
            <a:off x="1" y="2126078"/>
            <a:ext cx="13004800" cy="5165546"/>
          </a:xfrm>
          <a:prstGeom prst="rect">
            <a:avLst/>
          </a:prstGeom>
        </p:spPr>
      </p:pic>
      <p:grpSp>
        <p:nvGrpSpPr>
          <p:cNvPr id="3" name="Group 3"/>
          <p:cNvGrpSpPr/>
          <p:nvPr/>
        </p:nvGrpSpPr>
        <p:grpSpPr>
          <a:xfrm>
            <a:off x="1" y="304800"/>
            <a:ext cx="13004800" cy="1510600"/>
            <a:chOff x="0" y="0"/>
            <a:chExt cx="5771001" cy="705511"/>
          </a:xfrm>
        </p:grpSpPr>
        <p:sp>
          <p:nvSpPr>
            <p:cNvPr id="4" name="Freeform 4"/>
            <p:cNvSpPr/>
            <p:nvPr/>
          </p:nvSpPr>
          <p:spPr>
            <a:xfrm>
              <a:off x="0" y="0"/>
              <a:ext cx="5771001" cy="705511"/>
            </a:xfrm>
            <a:custGeom>
              <a:avLst/>
              <a:gdLst/>
              <a:ahLst/>
              <a:cxnLst/>
              <a:rect l="l" t="t" r="r" b="b"/>
              <a:pathLst>
                <a:path w="5771001" h="705511">
                  <a:moveTo>
                    <a:pt x="0" y="0"/>
                  </a:moveTo>
                  <a:lnTo>
                    <a:pt x="5771001" y="0"/>
                  </a:lnTo>
                  <a:lnTo>
                    <a:pt x="5771001" y="705511"/>
                  </a:lnTo>
                  <a:lnTo>
                    <a:pt x="0" y="705511"/>
                  </a:lnTo>
                  <a:close/>
                </a:path>
              </a:pathLst>
            </a:custGeom>
            <a:solidFill>
              <a:srgbClr val="18445D"/>
            </a:solidFill>
          </p:spPr>
        </p:sp>
      </p:grpSp>
      <p:sp>
        <p:nvSpPr>
          <p:cNvPr id="9" name="TextBox 9"/>
          <p:cNvSpPr txBox="1"/>
          <p:nvPr/>
        </p:nvSpPr>
        <p:spPr>
          <a:xfrm>
            <a:off x="254000" y="320566"/>
            <a:ext cx="13004800" cy="1063176"/>
          </a:xfrm>
          <a:prstGeom prst="rect">
            <a:avLst/>
          </a:prstGeom>
        </p:spPr>
        <p:txBody>
          <a:bodyPr wrap="square" lIns="0" tIns="0" rIns="0" bIns="0" rtlCol="0" anchor="t">
            <a:spAutoFit/>
          </a:bodyPr>
          <a:lstStyle/>
          <a:p>
            <a:pPr>
              <a:lnSpc>
                <a:spcPts val="10046"/>
              </a:lnSpc>
            </a:pPr>
            <a:r>
              <a:rPr lang="en-US" sz="3200" dirty="0">
                <a:solidFill>
                  <a:srgbClr val="FFFFFF"/>
                </a:solidFill>
                <a:latin typeface="Montserrat Extra-Bold"/>
              </a:rPr>
              <a:t>II. </a:t>
            </a:r>
            <a:r>
              <a:rPr lang="en-US" sz="3200" dirty="0" err="1">
                <a:solidFill>
                  <a:srgbClr val="FFFFFF"/>
                </a:solidFill>
                <a:latin typeface="Montserrat Extra-Bold"/>
              </a:rPr>
              <a:t>Báo</a:t>
            </a:r>
            <a:r>
              <a:rPr lang="en-US" sz="3200" dirty="0">
                <a:solidFill>
                  <a:srgbClr val="FFFFFF"/>
                </a:solidFill>
                <a:latin typeface="Montserrat Extra-Bold"/>
              </a:rPr>
              <a:t> </a:t>
            </a:r>
            <a:r>
              <a:rPr lang="en-US" sz="3200" dirty="0" err="1">
                <a:solidFill>
                  <a:srgbClr val="FFFFFF"/>
                </a:solidFill>
                <a:latin typeface="Montserrat Extra-Bold"/>
              </a:rPr>
              <a:t>cáo</a:t>
            </a:r>
            <a:r>
              <a:rPr lang="en-US" sz="3200" dirty="0">
                <a:solidFill>
                  <a:srgbClr val="FFFFFF"/>
                </a:solidFill>
                <a:latin typeface="Montserrat Extra-Bold"/>
              </a:rPr>
              <a:t> </a:t>
            </a:r>
            <a:r>
              <a:rPr lang="en-US" sz="3200" dirty="0" err="1">
                <a:solidFill>
                  <a:srgbClr val="FFFFFF"/>
                </a:solidFill>
                <a:latin typeface="Montserrat Extra-Bold"/>
              </a:rPr>
              <a:t>về</a:t>
            </a:r>
            <a:r>
              <a:rPr lang="en-US" sz="3200" dirty="0">
                <a:solidFill>
                  <a:srgbClr val="FFFFFF"/>
                </a:solidFill>
                <a:latin typeface="Montserrat Extra-Bold"/>
              </a:rPr>
              <a:t> </a:t>
            </a:r>
            <a:r>
              <a:rPr lang="en-US" sz="3200" dirty="0" err="1">
                <a:solidFill>
                  <a:srgbClr val="FFFFFF"/>
                </a:solidFill>
                <a:latin typeface="Montserrat Extra-Bold"/>
              </a:rPr>
              <a:t>tình</a:t>
            </a:r>
            <a:r>
              <a:rPr lang="en-US" sz="3200" dirty="0">
                <a:solidFill>
                  <a:srgbClr val="FFFFFF"/>
                </a:solidFill>
                <a:latin typeface="Montserrat Extra-Bold"/>
              </a:rPr>
              <a:t> </a:t>
            </a:r>
            <a:r>
              <a:rPr lang="en-US" sz="3200" dirty="0" err="1">
                <a:solidFill>
                  <a:srgbClr val="FFFFFF"/>
                </a:solidFill>
                <a:latin typeface="Montserrat Extra-Bold"/>
              </a:rPr>
              <a:t>hình</a:t>
            </a:r>
            <a:r>
              <a:rPr lang="en-US" sz="3200" dirty="0">
                <a:solidFill>
                  <a:srgbClr val="FFFFFF"/>
                </a:solidFill>
                <a:latin typeface="Montserrat Extra-Bold"/>
              </a:rPr>
              <a:t> </a:t>
            </a:r>
            <a:r>
              <a:rPr lang="en-US" sz="3200" dirty="0" err="1">
                <a:solidFill>
                  <a:srgbClr val="FFFFFF"/>
                </a:solidFill>
                <a:latin typeface="Montserrat Extra-Bold"/>
              </a:rPr>
              <a:t>kinh</a:t>
            </a:r>
            <a:r>
              <a:rPr lang="en-US" sz="3200" dirty="0">
                <a:solidFill>
                  <a:srgbClr val="FFFFFF"/>
                </a:solidFill>
                <a:latin typeface="Montserrat Extra-Bold"/>
              </a:rPr>
              <a:t> </a:t>
            </a:r>
            <a:r>
              <a:rPr lang="en-US" sz="3200" dirty="0" err="1">
                <a:solidFill>
                  <a:srgbClr val="FFFFFF"/>
                </a:solidFill>
                <a:latin typeface="Montserrat Extra-Bold"/>
              </a:rPr>
              <a:t>doanh</a:t>
            </a:r>
            <a:r>
              <a:rPr lang="en-US" sz="3200" dirty="0">
                <a:solidFill>
                  <a:srgbClr val="FFFFFF"/>
                </a:solidFill>
                <a:latin typeface="Montserrat Extra-Bold"/>
              </a:rPr>
              <a:t>, </a:t>
            </a:r>
            <a:r>
              <a:rPr lang="en-US" sz="3200" dirty="0" err="1">
                <a:solidFill>
                  <a:srgbClr val="FFFFFF"/>
                </a:solidFill>
                <a:latin typeface="Montserrat Extra-Bold"/>
              </a:rPr>
              <a:t>khách</a:t>
            </a:r>
            <a:r>
              <a:rPr lang="en-US" sz="3200" dirty="0">
                <a:solidFill>
                  <a:srgbClr val="FFFFFF"/>
                </a:solidFill>
                <a:latin typeface="Montserrat Extra-Bold"/>
              </a:rPr>
              <a:t> </a:t>
            </a:r>
            <a:r>
              <a:rPr lang="en-US" sz="3200" dirty="0" err="1">
                <a:solidFill>
                  <a:srgbClr val="FFFFFF"/>
                </a:solidFill>
                <a:latin typeface="Montserrat Extra-Bold"/>
              </a:rPr>
              <a:t>hàng</a:t>
            </a:r>
            <a:r>
              <a:rPr lang="en-US" sz="3200" dirty="0">
                <a:solidFill>
                  <a:srgbClr val="FFFFFF"/>
                </a:solidFill>
                <a:latin typeface="Montserrat Extra-Bold"/>
              </a:rPr>
              <a:t> </a:t>
            </a:r>
          </a:p>
        </p:txBody>
      </p:sp>
    </p:spTree>
    <p:extLst>
      <p:ext uri="{BB962C8B-B14F-4D97-AF65-F5344CB8AC3E}">
        <p14:creationId xmlns:p14="http://schemas.microsoft.com/office/powerpoint/2010/main" val="3491496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F562C7AB-7ADD-0B8E-0545-3DC939147751}"/>
              </a:ext>
            </a:extLst>
          </p:cNvPr>
          <p:cNvPicPr>
            <a:picLocks noChangeAspect="1"/>
          </p:cNvPicPr>
          <p:nvPr/>
        </p:nvPicPr>
        <p:blipFill>
          <a:blip r:embed="rId2"/>
          <a:stretch>
            <a:fillRect/>
          </a:stretch>
        </p:blipFill>
        <p:spPr>
          <a:xfrm>
            <a:off x="254000" y="107861"/>
            <a:ext cx="12574074" cy="7099477"/>
          </a:xfrm>
          <a:prstGeom prst="rect">
            <a:avLst/>
          </a:prstGeom>
        </p:spPr>
      </p:pic>
    </p:spTree>
    <p:extLst>
      <p:ext uri="{BB962C8B-B14F-4D97-AF65-F5344CB8AC3E}">
        <p14:creationId xmlns:p14="http://schemas.microsoft.com/office/powerpoint/2010/main" val="3924731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0F2FA166-23E1-0D16-C514-553E724BA61C}"/>
              </a:ext>
            </a:extLst>
          </p:cNvPr>
          <p:cNvPicPr>
            <a:picLocks noChangeAspect="1"/>
          </p:cNvPicPr>
          <p:nvPr/>
        </p:nvPicPr>
        <p:blipFill>
          <a:blip r:embed="rId2"/>
          <a:stretch>
            <a:fillRect/>
          </a:stretch>
        </p:blipFill>
        <p:spPr>
          <a:xfrm>
            <a:off x="1016000" y="3521739"/>
            <a:ext cx="7768310" cy="3640255"/>
          </a:xfrm>
          <a:prstGeom prst="rect">
            <a:avLst/>
          </a:prstGeom>
        </p:spPr>
      </p:pic>
      <p:sp>
        <p:nvSpPr>
          <p:cNvPr id="4" name="Hộp Văn bản 3">
            <a:extLst>
              <a:ext uri="{FF2B5EF4-FFF2-40B4-BE49-F238E27FC236}">
                <a16:creationId xmlns:a16="http://schemas.microsoft.com/office/drawing/2014/main" id="{62ABE118-E13F-ACB3-9482-02D311B1FF6C}"/>
              </a:ext>
            </a:extLst>
          </p:cNvPr>
          <p:cNvSpPr txBox="1"/>
          <p:nvPr/>
        </p:nvSpPr>
        <p:spPr>
          <a:xfrm>
            <a:off x="406399" y="304800"/>
            <a:ext cx="4417819" cy="3600986"/>
          </a:xfrm>
          <a:prstGeom prst="rect">
            <a:avLst/>
          </a:prstGeom>
          <a:noFill/>
        </p:spPr>
        <p:txBody>
          <a:bodyPr wrap="square" rtlCol="0">
            <a:spAutoFit/>
          </a:bodyPr>
          <a:lstStyle/>
          <a:p>
            <a:pPr marL="342900" indent="-342900">
              <a:buFont typeface="+mj-lt"/>
              <a:buAutoNum type="arabicPeriod"/>
            </a:pPr>
            <a:r>
              <a:rPr lang="en-US" sz="1600" dirty="0" err="1"/>
              <a:t>Tình</a:t>
            </a:r>
            <a:r>
              <a:rPr lang="en-US" sz="1600" dirty="0"/>
              <a:t> </a:t>
            </a:r>
            <a:r>
              <a:rPr lang="en-US" sz="1600" dirty="0" err="1"/>
              <a:t>hình</a:t>
            </a:r>
            <a:r>
              <a:rPr lang="en-US" sz="1600" dirty="0"/>
              <a:t> </a:t>
            </a:r>
            <a:r>
              <a:rPr lang="en-US" sz="1600" dirty="0" err="1"/>
              <a:t>kinh</a:t>
            </a:r>
            <a:r>
              <a:rPr lang="en-US" sz="1600" dirty="0"/>
              <a:t> </a:t>
            </a:r>
            <a:r>
              <a:rPr lang="en-US" sz="1600" dirty="0" err="1"/>
              <a:t>doanh</a:t>
            </a:r>
            <a:r>
              <a:rPr lang="en-US" sz="1600" dirty="0"/>
              <a:t> </a:t>
            </a:r>
            <a:r>
              <a:rPr lang="en-US" sz="1600" dirty="0" err="1"/>
              <a:t>theo</a:t>
            </a:r>
            <a:r>
              <a:rPr lang="en-US" sz="1600" dirty="0"/>
              <a:t> </a:t>
            </a:r>
            <a:r>
              <a:rPr lang="en-US" sz="1600" dirty="0" err="1"/>
              <a:t>thời</a:t>
            </a:r>
            <a:r>
              <a:rPr lang="en-US" sz="1600" dirty="0"/>
              <a:t> </a:t>
            </a:r>
            <a:r>
              <a:rPr lang="en-US" sz="1600" dirty="0" err="1"/>
              <a:t>gian</a:t>
            </a:r>
            <a:r>
              <a:rPr lang="en-US" sz="1600" dirty="0"/>
              <a:t> </a:t>
            </a:r>
            <a:r>
              <a:rPr lang="en-US" sz="1600" dirty="0" err="1"/>
              <a:t>có</a:t>
            </a:r>
            <a:r>
              <a:rPr lang="en-US" sz="1600" dirty="0"/>
              <a:t> </a:t>
            </a:r>
            <a:r>
              <a:rPr lang="en-US" sz="1600" dirty="0" err="1"/>
              <a:t>diễn</a:t>
            </a:r>
            <a:r>
              <a:rPr lang="en-US" sz="1600" dirty="0"/>
              <a:t> </a:t>
            </a:r>
            <a:r>
              <a:rPr lang="en-US" sz="1600" dirty="0" err="1"/>
              <a:t>biến</a:t>
            </a:r>
            <a:r>
              <a:rPr lang="en-US" sz="1600" dirty="0"/>
              <a:t> </a:t>
            </a:r>
            <a:r>
              <a:rPr lang="en-US" sz="1600" dirty="0" err="1"/>
              <a:t>khá</a:t>
            </a:r>
            <a:r>
              <a:rPr lang="en-US" sz="1600" dirty="0"/>
              <a:t> </a:t>
            </a:r>
            <a:r>
              <a:rPr lang="en-US" sz="1600" dirty="0" err="1"/>
              <a:t>tốt</a:t>
            </a:r>
            <a:r>
              <a:rPr lang="en-US" sz="1600" dirty="0"/>
              <a:t>, </a:t>
            </a:r>
            <a:r>
              <a:rPr lang="en-US" sz="1600" dirty="0" err="1"/>
              <a:t>Biểu</a:t>
            </a:r>
            <a:r>
              <a:rPr lang="en-US" sz="1600" dirty="0"/>
              <a:t> </a:t>
            </a:r>
            <a:r>
              <a:rPr lang="en-US" sz="1600" dirty="0" err="1"/>
              <a:t>đồ</a:t>
            </a:r>
            <a:r>
              <a:rPr lang="en-US" sz="1600" dirty="0"/>
              <a:t> </a:t>
            </a:r>
            <a:r>
              <a:rPr lang="en-US" sz="1600" dirty="0" err="1"/>
              <a:t>thể</a:t>
            </a:r>
            <a:r>
              <a:rPr lang="en-US" sz="1600" dirty="0"/>
              <a:t> </a:t>
            </a:r>
            <a:r>
              <a:rPr lang="en-US" sz="1600" dirty="0" err="1"/>
              <a:t>hiện</a:t>
            </a:r>
            <a:r>
              <a:rPr lang="en-US" sz="1600" dirty="0"/>
              <a:t> </a:t>
            </a:r>
            <a:r>
              <a:rPr lang="en-US" sz="1600" dirty="0" err="1"/>
              <a:t>số</a:t>
            </a:r>
            <a:r>
              <a:rPr lang="en-US" sz="1600" dirty="0"/>
              <a:t> </a:t>
            </a:r>
            <a:r>
              <a:rPr lang="en-US" sz="1600" dirty="0" err="1"/>
              <a:t>bán</a:t>
            </a:r>
            <a:r>
              <a:rPr lang="en-US" sz="1600" dirty="0"/>
              <a:t> </a:t>
            </a:r>
            <a:r>
              <a:rPr lang="en-US" sz="1600" dirty="0" err="1"/>
              <a:t>và</a:t>
            </a:r>
            <a:r>
              <a:rPr lang="en-US" sz="1600" dirty="0"/>
              <a:t> </a:t>
            </a:r>
            <a:r>
              <a:rPr lang="en-US" sz="1600" dirty="0" err="1"/>
              <a:t>doanh</a:t>
            </a:r>
            <a:r>
              <a:rPr lang="en-US" sz="1600" dirty="0"/>
              <a:t> </a:t>
            </a:r>
            <a:r>
              <a:rPr lang="en-US" sz="1600" dirty="0" err="1"/>
              <a:t>số</a:t>
            </a:r>
            <a:r>
              <a:rPr lang="en-US" sz="1600" dirty="0"/>
              <a:t> </a:t>
            </a:r>
            <a:r>
              <a:rPr lang="en-US" sz="1600" dirty="0" err="1"/>
              <a:t>theo</a:t>
            </a:r>
            <a:r>
              <a:rPr lang="en-US" sz="1600" dirty="0"/>
              <a:t> </a:t>
            </a:r>
            <a:r>
              <a:rPr lang="en-US" sz="1600" dirty="0" err="1"/>
              <a:t>thời</a:t>
            </a:r>
            <a:r>
              <a:rPr lang="en-US" sz="1600" dirty="0"/>
              <a:t> </a:t>
            </a:r>
            <a:r>
              <a:rPr lang="en-US" sz="1600" dirty="0" err="1"/>
              <a:t>gian</a:t>
            </a:r>
            <a:r>
              <a:rPr lang="en-US" sz="1600" dirty="0"/>
              <a:t> </a:t>
            </a:r>
            <a:r>
              <a:rPr lang="en-US" sz="1600" dirty="0" err="1"/>
              <a:t>có</a:t>
            </a:r>
            <a:r>
              <a:rPr lang="en-US" sz="1600" dirty="0"/>
              <a:t> xu </a:t>
            </a:r>
            <a:r>
              <a:rPr lang="en-US" sz="1600" dirty="0" err="1"/>
              <a:t>hướng</a:t>
            </a:r>
            <a:r>
              <a:rPr lang="en-US" sz="1600" dirty="0"/>
              <a:t> </a:t>
            </a:r>
            <a:r>
              <a:rPr lang="en-US" sz="1600" dirty="0" err="1"/>
              <a:t>tăng</a:t>
            </a:r>
            <a:endParaRPr lang="en-US" sz="1600" dirty="0"/>
          </a:p>
          <a:p>
            <a:pPr marL="342900" indent="-342900">
              <a:buFont typeface="+mj-lt"/>
              <a:buAutoNum type="arabicPeriod"/>
            </a:pPr>
            <a:r>
              <a:rPr lang="en-US" sz="1600" dirty="0" err="1"/>
              <a:t>Thời</a:t>
            </a:r>
            <a:r>
              <a:rPr lang="en-US" sz="1600" dirty="0"/>
              <a:t> </a:t>
            </a:r>
            <a:r>
              <a:rPr lang="en-US" sz="1600" dirty="0" err="1"/>
              <a:t>điểm</a:t>
            </a:r>
            <a:r>
              <a:rPr lang="en-US" sz="1600" dirty="0"/>
              <a:t> </a:t>
            </a:r>
            <a:r>
              <a:rPr lang="en-US" sz="1600" dirty="0" err="1"/>
              <a:t>tháng</a:t>
            </a:r>
            <a:r>
              <a:rPr lang="en-US" sz="1600" dirty="0"/>
              <a:t> 11/2017 </a:t>
            </a:r>
            <a:r>
              <a:rPr lang="en-US" sz="1600" dirty="0" err="1"/>
              <a:t>có</a:t>
            </a:r>
            <a:r>
              <a:rPr lang="en-US" sz="1600" dirty="0"/>
              <a:t> 1 </a:t>
            </a:r>
            <a:r>
              <a:rPr lang="en-US" sz="1600" dirty="0" err="1"/>
              <a:t>sự</a:t>
            </a:r>
            <a:r>
              <a:rPr lang="en-US" sz="1600" dirty="0"/>
              <a:t> </a:t>
            </a:r>
            <a:r>
              <a:rPr lang="en-US" sz="1600" dirty="0" err="1"/>
              <a:t>tăng</a:t>
            </a:r>
            <a:r>
              <a:rPr lang="en-US" sz="1600" dirty="0"/>
              <a:t> </a:t>
            </a:r>
            <a:r>
              <a:rPr lang="en-US" sz="1600" dirty="0" err="1"/>
              <a:t>đột</a:t>
            </a:r>
            <a:r>
              <a:rPr lang="en-US" sz="1600" dirty="0"/>
              <a:t> </a:t>
            </a:r>
            <a:r>
              <a:rPr lang="en-US" sz="1600" dirty="0" err="1"/>
              <a:t>biến</a:t>
            </a:r>
            <a:r>
              <a:rPr lang="en-US" sz="1600" dirty="0"/>
              <a:t> </a:t>
            </a:r>
            <a:r>
              <a:rPr lang="en-US" sz="1600" dirty="0" err="1"/>
              <a:t>và</a:t>
            </a:r>
            <a:r>
              <a:rPr lang="en-US" sz="1600" dirty="0"/>
              <a:t> </a:t>
            </a:r>
            <a:r>
              <a:rPr lang="en-US" sz="1600" dirty="0" err="1"/>
              <a:t>ổn</a:t>
            </a:r>
            <a:r>
              <a:rPr lang="en-US" sz="1600" dirty="0"/>
              <a:t> </a:t>
            </a:r>
            <a:r>
              <a:rPr lang="en-US" sz="1600" dirty="0" err="1"/>
              <a:t>định</a:t>
            </a:r>
            <a:r>
              <a:rPr lang="en-US" sz="1600" dirty="0"/>
              <a:t> </a:t>
            </a:r>
            <a:r>
              <a:rPr lang="en-US" sz="1600" dirty="0" err="1"/>
              <a:t>trong</a:t>
            </a:r>
            <a:r>
              <a:rPr lang="en-US" sz="1600" dirty="0"/>
              <a:t> </a:t>
            </a:r>
            <a:r>
              <a:rPr lang="en-US" sz="1600" dirty="0" err="1"/>
              <a:t>xuyên</a:t>
            </a:r>
            <a:r>
              <a:rPr lang="en-US" sz="1600" dirty="0"/>
              <a:t> </a:t>
            </a:r>
            <a:r>
              <a:rPr lang="en-US" sz="1600" dirty="0" err="1"/>
              <a:t>suốt</a:t>
            </a:r>
            <a:r>
              <a:rPr lang="en-US" sz="1600" dirty="0"/>
              <a:t> </a:t>
            </a:r>
            <a:r>
              <a:rPr lang="en-US" sz="1600" dirty="0" err="1"/>
              <a:t>từ</a:t>
            </a:r>
            <a:r>
              <a:rPr lang="en-US" sz="1600" dirty="0"/>
              <a:t> </a:t>
            </a:r>
            <a:r>
              <a:rPr lang="en-US" sz="1600" dirty="0" err="1"/>
              <a:t>đầu</a:t>
            </a:r>
            <a:r>
              <a:rPr lang="en-US" sz="1600" dirty="0"/>
              <a:t> </a:t>
            </a:r>
            <a:r>
              <a:rPr lang="en-US" sz="1600" dirty="0" err="1"/>
              <a:t>năm</a:t>
            </a:r>
            <a:r>
              <a:rPr lang="en-US" sz="1600" dirty="0"/>
              <a:t> 2018</a:t>
            </a:r>
          </a:p>
          <a:p>
            <a:pPr marL="342900" indent="-342900">
              <a:buFont typeface="+mj-lt"/>
              <a:buAutoNum type="arabicPeriod"/>
            </a:pPr>
            <a:r>
              <a:rPr lang="en-US" sz="1600" dirty="0" err="1"/>
              <a:t>Đến</a:t>
            </a:r>
            <a:r>
              <a:rPr lang="en-US" sz="1600" dirty="0"/>
              <a:t> </a:t>
            </a:r>
            <a:r>
              <a:rPr lang="en-US" sz="1600" dirty="0" err="1"/>
              <a:t>tháng</a:t>
            </a:r>
            <a:r>
              <a:rPr lang="en-US" sz="1600" dirty="0"/>
              <a:t> 9/2018 </a:t>
            </a:r>
            <a:r>
              <a:rPr lang="en-US" sz="1600" dirty="0" err="1"/>
              <a:t>các</a:t>
            </a:r>
            <a:r>
              <a:rPr lang="en-US" sz="1600" dirty="0"/>
              <a:t> </a:t>
            </a:r>
            <a:r>
              <a:rPr lang="en-US" sz="1600" dirty="0" err="1"/>
              <a:t>chỉ</a:t>
            </a:r>
            <a:r>
              <a:rPr lang="en-US" sz="1600" dirty="0"/>
              <a:t> </a:t>
            </a:r>
            <a:r>
              <a:rPr lang="en-US" sz="1600" dirty="0" err="1"/>
              <a:t>số</a:t>
            </a:r>
            <a:r>
              <a:rPr lang="en-US" sz="1600" dirty="0"/>
              <a:t> </a:t>
            </a:r>
            <a:r>
              <a:rPr lang="en-US" sz="1600" dirty="0" err="1"/>
              <a:t>giảm</a:t>
            </a:r>
            <a:r>
              <a:rPr lang="en-US" sz="1600" dirty="0"/>
              <a:t> </a:t>
            </a:r>
            <a:r>
              <a:rPr lang="en-US" sz="1600" dirty="0" err="1"/>
              <a:t>đột</a:t>
            </a:r>
            <a:r>
              <a:rPr lang="en-US" sz="1600" dirty="0"/>
              <a:t> </a:t>
            </a:r>
            <a:r>
              <a:rPr lang="en-US" sz="1600" dirty="0" err="1"/>
              <a:t>ngột</a:t>
            </a:r>
            <a:r>
              <a:rPr lang="en-US" sz="1600" dirty="0"/>
              <a:t> </a:t>
            </a:r>
            <a:r>
              <a:rPr lang="en-US" sz="1600" dirty="0" err="1"/>
              <a:t>rất</a:t>
            </a:r>
            <a:r>
              <a:rPr lang="en-US" sz="1600" dirty="0"/>
              <a:t> </a:t>
            </a:r>
            <a:r>
              <a:rPr lang="en-US" sz="1600" dirty="0" err="1"/>
              <a:t>sâu</a:t>
            </a:r>
            <a:endParaRPr lang="en-US" sz="1600" dirty="0"/>
          </a:p>
          <a:p>
            <a:pPr marL="342900" indent="-342900">
              <a:buFont typeface="+mj-lt"/>
              <a:buAutoNum type="arabicPeriod"/>
            </a:pPr>
            <a:r>
              <a:rPr lang="en-US" sz="1600" dirty="0" err="1">
                <a:latin typeface="+mj-lt"/>
              </a:rPr>
              <a:t>Tình</a:t>
            </a:r>
            <a:r>
              <a:rPr lang="en-US" sz="1600" dirty="0">
                <a:latin typeface="+mj-lt"/>
              </a:rPr>
              <a:t> </a:t>
            </a:r>
            <a:r>
              <a:rPr lang="en-US" sz="1600" dirty="0" err="1">
                <a:latin typeface="+mj-lt"/>
              </a:rPr>
              <a:t>hình</a:t>
            </a:r>
            <a:r>
              <a:rPr lang="en-US" sz="1600" dirty="0">
                <a:latin typeface="+mj-lt"/>
              </a:rPr>
              <a:t> </a:t>
            </a:r>
            <a:r>
              <a:rPr lang="en-US" sz="1600" dirty="0" err="1">
                <a:latin typeface="+mj-lt"/>
              </a:rPr>
              <a:t>kinh</a:t>
            </a:r>
            <a:r>
              <a:rPr lang="en-US" sz="1600" dirty="0">
                <a:latin typeface="+mj-lt"/>
              </a:rPr>
              <a:t> </a:t>
            </a:r>
            <a:r>
              <a:rPr lang="en-US" sz="1600" dirty="0" err="1">
                <a:latin typeface="+mj-lt"/>
              </a:rPr>
              <a:t>doanh</a:t>
            </a:r>
            <a:r>
              <a:rPr lang="en-US" sz="1600" dirty="0">
                <a:latin typeface="+mj-lt"/>
              </a:rPr>
              <a:t> </a:t>
            </a:r>
            <a:r>
              <a:rPr lang="en-US" sz="1600" dirty="0" err="1">
                <a:latin typeface="+mj-lt"/>
              </a:rPr>
              <a:t>của</a:t>
            </a:r>
            <a:r>
              <a:rPr lang="en-US" sz="1600" dirty="0">
                <a:latin typeface="+mj-lt"/>
              </a:rPr>
              <a:t> </a:t>
            </a:r>
            <a:r>
              <a:rPr lang="en-US" sz="1600" dirty="0" err="1">
                <a:latin typeface="+mj-lt"/>
              </a:rPr>
              <a:t>tháng</a:t>
            </a:r>
            <a:r>
              <a:rPr lang="en-US" sz="1600" dirty="0">
                <a:latin typeface="+mj-lt"/>
              </a:rPr>
              <a:t> </a:t>
            </a:r>
            <a:r>
              <a:rPr lang="en-US" sz="1600" dirty="0" err="1">
                <a:latin typeface="+mj-lt"/>
              </a:rPr>
              <a:t>cùng</a:t>
            </a:r>
            <a:r>
              <a:rPr lang="en-US" sz="1600" dirty="0">
                <a:latin typeface="+mj-lt"/>
              </a:rPr>
              <a:t> </a:t>
            </a:r>
            <a:r>
              <a:rPr lang="en-US" sz="1600" dirty="0" err="1">
                <a:latin typeface="+mj-lt"/>
              </a:rPr>
              <a:t>kỳ</a:t>
            </a:r>
            <a:r>
              <a:rPr lang="en-US" sz="1600" dirty="0">
                <a:latin typeface="+mj-lt"/>
              </a:rPr>
              <a:t> </a:t>
            </a:r>
            <a:r>
              <a:rPr lang="en-US" sz="1600" dirty="0" err="1">
                <a:latin typeface="+mj-lt"/>
              </a:rPr>
              <a:t>hiện</a:t>
            </a:r>
            <a:r>
              <a:rPr lang="en-US" sz="1600" dirty="0">
                <a:latin typeface="+mj-lt"/>
              </a:rPr>
              <a:t> </a:t>
            </a:r>
            <a:r>
              <a:rPr lang="en-US" sz="1600" dirty="0" err="1">
                <a:latin typeface="+mj-lt"/>
              </a:rPr>
              <a:t>tại</a:t>
            </a:r>
            <a:r>
              <a:rPr lang="en-US" sz="1600" dirty="0">
                <a:latin typeface="+mj-lt"/>
              </a:rPr>
              <a:t> </a:t>
            </a:r>
            <a:r>
              <a:rPr lang="en-US" sz="1600" dirty="0" err="1">
                <a:latin typeface="+mj-lt"/>
              </a:rPr>
              <a:t>cho</a:t>
            </a:r>
            <a:r>
              <a:rPr lang="en-US" sz="1600" dirty="0">
                <a:latin typeface="+mj-lt"/>
              </a:rPr>
              <a:t> </a:t>
            </a:r>
            <a:r>
              <a:rPr lang="en-US" sz="1600" dirty="0" err="1">
                <a:latin typeface="+mj-lt"/>
              </a:rPr>
              <a:t>thấy</a:t>
            </a:r>
            <a:r>
              <a:rPr lang="en-US" sz="1600" dirty="0">
                <a:latin typeface="+mj-lt"/>
              </a:rPr>
              <a:t> 1 con </a:t>
            </a:r>
            <a:r>
              <a:rPr lang="en-US" sz="1600" dirty="0" err="1">
                <a:latin typeface="+mj-lt"/>
              </a:rPr>
              <a:t>số</a:t>
            </a:r>
            <a:r>
              <a:rPr lang="en-US" sz="1600" dirty="0">
                <a:latin typeface="+mj-lt"/>
              </a:rPr>
              <a:t> </a:t>
            </a:r>
            <a:r>
              <a:rPr lang="en-US" sz="1600" dirty="0" err="1">
                <a:latin typeface="+mj-lt"/>
              </a:rPr>
              <a:t>rất</a:t>
            </a:r>
            <a:r>
              <a:rPr lang="en-US" sz="1600" dirty="0">
                <a:latin typeface="+mj-lt"/>
              </a:rPr>
              <a:t> </a:t>
            </a:r>
            <a:r>
              <a:rPr lang="en-US" sz="1600" dirty="0" err="1">
                <a:latin typeface="+mj-lt"/>
              </a:rPr>
              <a:t>báo</a:t>
            </a:r>
            <a:r>
              <a:rPr lang="en-US" sz="1600" dirty="0">
                <a:latin typeface="+mj-lt"/>
              </a:rPr>
              <a:t> </a:t>
            </a:r>
            <a:r>
              <a:rPr lang="en-US" sz="1600" dirty="0" err="1">
                <a:latin typeface="+mj-lt"/>
              </a:rPr>
              <a:t>động</a:t>
            </a:r>
            <a:r>
              <a:rPr lang="en-US" sz="1600" dirty="0">
                <a:latin typeface="+mj-lt"/>
              </a:rPr>
              <a:t>, </a:t>
            </a:r>
            <a:r>
              <a:rPr lang="en-US" sz="1600" dirty="0" err="1">
                <a:latin typeface="+mj-lt"/>
              </a:rPr>
              <a:t>tháng</a:t>
            </a:r>
            <a:r>
              <a:rPr lang="en-US" sz="1600" dirty="0">
                <a:latin typeface="+mj-lt"/>
              </a:rPr>
              <a:t> 9 </a:t>
            </a:r>
            <a:r>
              <a:rPr lang="en-US" sz="1600" dirty="0" err="1">
                <a:latin typeface="+mj-lt"/>
              </a:rPr>
              <a:t>có</a:t>
            </a:r>
            <a:r>
              <a:rPr lang="en-US" sz="1600" dirty="0">
                <a:latin typeface="+mj-lt"/>
              </a:rPr>
              <a:t> </a:t>
            </a:r>
            <a:r>
              <a:rPr lang="en-US" sz="1600" dirty="0" err="1">
                <a:latin typeface="+mj-lt"/>
              </a:rPr>
              <a:t>sự</a:t>
            </a:r>
            <a:r>
              <a:rPr lang="en-US" sz="1600" dirty="0">
                <a:latin typeface="+mj-lt"/>
              </a:rPr>
              <a:t> </a:t>
            </a:r>
            <a:r>
              <a:rPr lang="en-US" sz="1600" dirty="0" err="1">
                <a:latin typeface="+mj-lt"/>
              </a:rPr>
              <a:t>sụt</a:t>
            </a:r>
            <a:r>
              <a:rPr lang="en-US" sz="1600" dirty="0">
                <a:latin typeface="+mj-lt"/>
              </a:rPr>
              <a:t> </a:t>
            </a:r>
            <a:r>
              <a:rPr lang="en-US" sz="1600" dirty="0" err="1">
                <a:latin typeface="+mj-lt"/>
              </a:rPr>
              <a:t>giảm</a:t>
            </a:r>
            <a:r>
              <a:rPr lang="en-US" sz="1600" dirty="0">
                <a:latin typeface="+mj-lt"/>
              </a:rPr>
              <a:t> </a:t>
            </a:r>
            <a:r>
              <a:rPr lang="en-US" sz="1600" dirty="0" err="1">
                <a:latin typeface="+mj-lt"/>
              </a:rPr>
              <a:t>nghiêm</a:t>
            </a:r>
            <a:r>
              <a:rPr lang="en-US" sz="1600" dirty="0">
                <a:latin typeface="+mj-lt"/>
              </a:rPr>
              <a:t> </a:t>
            </a:r>
            <a:r>
              <a:rPr lang="en-US" sz="1600" dirty="0" err="1">
                <a:latin typeface="+mj-lt"/>
              </a:rPr>
              <a:t>trọng</a:t>
            </a:r>
            <a:r>
              <a:rPr lang="en-US" sz="1600" dirty="0">
                <a:latin typeface="+mj-lt"/>
              </a:rPr>
              <a:t> </a:t>
            </a:r>
            <a:r>
              <a:rPr lang="en-US" sz="1600" dirty="0" err="1">
                <a:latin typeface="+mj-lt"/>
              </a:rPr>
              <a:t>về</a:t>
            </a:r>
            <a:r>
              <a:rPr lang="en-US" sz="1600" dirty="0">
                <a:latin typeface="+mj-lt"/>
              </a:rPr>
              <a:t> </a:t>
            </a:r>
            <a:r>
              <a:rPr lang="en-US" sz="1600" dirty="0" err="1">
                <a:latin typeface="+mj-lt"/>
              </a:rPr>
              <a:t>hiệu</a:t>
            </a:r>
            <a:r>
              <a:rPr lang="en-US" sz="1600" dirty="0">
                <a:latin typeface="+mj-lt"/>
              </a:rPr>
              <a:t> </a:t>
            </a:r>
            <a:r>
              <a:rPr lang="en-US" sz="1600" dirty="0" err="1">
                <a:latin typeface="+mj-lt"/>
              </a:rPr>
              <a:t>quả</a:t>
            </a:r>
            <a:r>
              <a:rPr lang="en-US" sz="1600" dirty="0">
                <a:latin typeface="+mj-lt"/>
              </a:rPr>
              <a:t> </a:t>
            </a:r>
            <a:r>
              <a:rPr lang="en-US" sz="1600" dirty="0" err="1">
                <a:latin typeface="+mj-lt"/>
              </a:rPr>
              <a:t>kinh</a:t>
            </a:r>
            <a:r>
              <a:rPr lang="en-US" sz="1600" dirty="0">
                <a:latin typeface="+mj-lt"/>
              </a:rPr>
              <a:t> </a:t>
            </a:r>
            <a:r>
              <a:rPr lang="en-US" sz="1600" dirty="0" err="1">
                <a:latin typeface="+mj-lt"/>
              </a:rPr>
              <a:t>doanh</a:t>
            </a:r>
            <a:r>
              <a:rPr lang="en-US" sz="1600" dirty="0">
                <a:latin typeface="+mj-lt"/>
              </a:rPr>
              <a:t>, </a:t>
            </a:r>
            <a:r>
              <a:rPr lang="en-US" sz="1600" dirty="0" err="1">
                <a:latin typeface="+mj-lt"/>
              </a:rPr>
              <a:t>tuy</a:t>
            </a:r>
            <a:r>
              <a:rPr lang="en-US" sz="1600" dirty="0">
                <a:latin typeface="+mj-lt"/>
              </a:rPr>
              <a:t> </a:t>
            </a:r>
            <a:r>
              <a:rPr lang="en-US" sz="1600" dirty="0" err="1">
                <a:latin typeface="+mj-lt"/>
              </a:rPr>
              <a:t>nhiên</a:t>
            </a:r>
            <a:r>
              <a:rPr lang="en-US" sz="1600" dirty="0">
                <a:latin typeface="+mj-lt"/>
              </a:rPr>
              <a:t> </a:t>
            </a:r>
            <a:r>
              <a:rPr lang="en-US" sz="1600" dirty="0" err="1">
                <a:latin typeface="+mj-lt"/>
              </a:rPr>
              <a:t>xét</a:t>
            </a:r>
            <a:r>
              <a:rPr lang="en-US" sz="1600" dirty="0">
                <a:latin typeface="+mj-lt"/>
              </a:rPr>
              <a:t> </a:t>
            </a:r>
            <a:r>
              <a:rPr lang="en-US" sz="1600" dirty="0" err="1">
                <a:latin typeface="+mj-lt"/>
              </a:rPr>
              <a:t>về</a:t>
            </a:r>
            <a:r>
              <a:rPr lang="en-US" sz="1600" dirty="0">
                <a:latin typeface="+mj-lt"/>
              </a:rPr>
              <a:t> </a:t>
            </a:r>
            <a:r>
              <a:rPr lang="en-US" sz="1600" dirty="0" err="1">
                <a:latin typeface="+mj-lt"/>
              </a:rPr>
              <a:t>tổng</a:t>
            </a:r>
            <a:r>
              <a:rPr lang="en-US" sz="1600" dirty="0">
                <a:latin typeface="+mj-lt"/>
              </a:rPr>
              <a:t> </a:t>
            </a:r>
            <a:r>
              <a:rPr lang="en-US" sz="1600" dirty="0" err="1">
                <a:latin typeface="+mj-lt"/>
              </a:rPr>
              <a:t>doanh</a:t>
            </a:r>
            <a:r>
              <a:rPr lang="en-US" sz="1600" dirty="0">
                <a:latin typeface="+mj-lt"/>
              </a:rPr>
              <a:t> </a:t>
            </a:r>
            <a:r>
              <a:rPr lang="en-US" sz="1600" dirty="0" err="1">
                <a:latin typeface="+mj-lt"/>
              </a:rPr>
              <a:t>thu</a:t>
            </a:r>
            <a:r>
              <a:rPr lang="en-US" sz="1600" dirty="0">
                <a:latin typeface="+mj-lt"/>
              </a:rPr>
              <a:t> </a:t>
            </a:r>
            <a:r>
              <a:rPr lang="en-US" sz="1600" dirty="0" err="1">
                <a:latin typeface="+mj-lt"/>
              </a:rPr>
              <a:t>bán</a:t>
            </a:r>
            <a:r>
              <a:rPr lang="en-US" sz="1600" dirty="0">
                <a:latin typeface="+mj-lt"/>
              </a:rPr>
              <a:t> </a:t>
            </a:r>
            <a:r>
              <a:rPr lang="en-US" sz="1600" dirty="0" err="1">
                <a:latin typeface="+mj-lt"/>
              </a:rPr>
              <a:t>được</a:t>
            </a:r>
            <a:r>
              <a:rPr lang="en-US" sz="1600" dirty="0">
                <a:latin typeface="+mj-lt"/>
              </a:rPr>
              <a:t> </a:t>
            </a:r>
            <a:r>
              <a:rPr lang="en-US" sz="1600" dirty="0" err="1">
                <a:latin typeface="+mj-lt"/>
              </a:rPr>
              <a:t>từ</a:t>
            </a:r>
            <a:r>
              <a:rPr lang="en-US" sz="1600" dirty="0">
                <a:latin typeface="+mj-lt"/>
              </a:rPr>
              <a:t> </a:t>
            </a:r>
            <a:r>
              <a:rPr lang="en-US" sz="1600" dirty="0" err="1">
                <a:latin typeface="+mj-lt"/>
              </a:rPr>
              <a:t>đầu</a:t>
            </a:r>
            <a:r>
              <a:rPr lang="en-US" sz="1600" dirty="0">
                <a:latin typeface="+mj-lt"/>
              </a:rPr>
              <a:t> </a:t>
            </a:r>
            <a:r>
              <a:rPr lang="en-US" sz="1600" dirty="0" err="1">
                <a:latin typeface="+mj-lt"/>
              </a:rPr>
              <a:t>năm</a:t>
            </a:r>
            <a:r>
              <a:rPr lang="en-US" sz="1600" dirty="0">
                <a:latin typeface="+mj-lt"/>
              </a:rPr>
              <a:t> </a:t>
            </a:r>
            <a:r>
              <a:rPr lang="en-US" sz="1600" dirty="0" err="1">
                <a:latin typeface="+mj-lt"/>
              </a:rPr>
              <a:t>thì</a:t>
            </a:r>
            <a:r>
              <a:rPr lang="en-US" sz="1600" dirty="0">
                <a:latin typeface="+mj-lt"/>
              </a:rPr>
              <a:t> </a:t>
            </a:r>
            <a:r>
              <a:rPr lang="en-US" sz="1600" dirty="0" err="1">
                <a:latin typeface="+mj-lt"/>
              </a:rPr>
              <a:t>kết</a:t>
            </a:r>
            <a:r>
              <a:rPr lang="en-US" sz="1600" dirty="0">
                <a:latin typeface="+mj-lt"/>
              </a:rPr>
              <a:t> </a:t>
            </a:r>
            <a:r>
              <a:rPr lang="en-US" sz="1600" dirty="0" err="1">
                <a:latin typeface="+mj-lt"/>
              </a:rPr>
              <a:t>quả</a:t>
            </a:r>
            <a:r>
              <a:rPr lang="en-US" sz="1600" dirty="0">
                <a:latin typeface="+mj-lt"/>
              </a:rPr>
              <a:t> </a:t>
            </a:r>
            <a:r>
              <a:rPr lang="en-US" sz="1600" dirty="0" err="1">
                <a:latin typeface="+mj-lt"/>
              </a:rPr>
              <a:t>lại</a:t>
            </a:r>
            <a:r>
              <a:rPr lang="en-US" sz="1600" dirty="0">
                <a:latin typeface="+mj-lt"/>
              </a:rPr>
              <a:t> </a:t>
            </a:r>
            <a:r>
              <a:rPr lang="en-US" sz="1600" dirty="0" err="1">
                <a:latin typeface="+mj-lt"/>
              </a:rPr>
              <a:t>vô</a:t>
            </a:r>
            <a:r>
              <a:rPr lang="en-US" sz="1600" dirty="0">
                <a:latin typeface="+mj-lt"/>
              </a:rPr>
              <a:t> </a:t>
            </a:r>
            <a:r>
              <a:rPr lang="en-US" sz="1600" dirty="0" err="1">
                <a:latin typeface="+mj-lt"/>
              </a:rPr>
              <a:t>cùng</a:t>
            </a:r>
            <a:r>
              <a:rPr lang="en-US" sz="1600" dirty="0">
                <a:latin typeface="+mj-lt"/>
              </a:rPr>
              <a:t> </a:t>
            </a:r>
            <a:r>
              <a:rPr lang="en-US" sz="1600" dirty="0" err="1">
                <a:latin typeface="+mj-lt"/>
              </a:rPr>
              <a:t>tốt</a:t>
            </a:r>
            <a:endParaRPr lang="en-US" sz="1600" dirty="0">
              <a:latin typeface="+mj-lt"/>
            </a:endParaRPr>
          </a:p>
          <a:p>
            <a:pPr marL="342900" indent="-342900">
              <a:buFont typeface="+mj-lt"/>
              <a:buAutoNum type="arabicPeriod"/>
            </a:pPr>
            <a:endParaRPr lang="en-US" dirty="0"/>
          </a:p>
          <a:p>
            <a:pPr marL="342900" indent="-342900">
              <a:buFont typeface="+mj-lt"/>
              <a:buAutoNum type="arabicPeriod"/>
            </a:pPr>
            <a:endParaRPr lang="en-US" dirty="0"/>
          </a:p>
        </p:txBody>
      </p:sp>
      <p:sp>
        <p:nvSpPr>
          <p:cNvPr id="7" name="Hình chữ nhật 6">
            <a:extLst>
              <a:ext uri="{FF2B5EF4-FFF2-40B4-BE49-F238E27FC236}">
                <a16:creationId xmlns:a16="http://schemas.microsoft.com/office/drawing/2014/main" id="{D7A6D38F-10EB-DE59-52BB-E8CE8F309DEC}"/>
              </a:ext>
            </a:extLst>
          </p:cNvPr>
          <p:cNvSpPr/>
          <p:nvPr/>
        </p:nvSpPr>
        <p:spPr>
          <a:xfrm>
            <a:off x="5283200" y="381000"/>
            <a:ext cx="45719" cy="2786122"/>
          </a:xfrm>
          <a:prstGeom prst="rect">
            <a:avLst/>
          </a:prstGeom>
          <a:solidFill>
            <a:srgbClr val="2C73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BA17F9F1-3472-F13F-451D-40090D8440EF}"/>
              </a:ext>
            </a:extLst>
          </p:cNvPr>
          <p:cNvSpPr txBox="1"/>
          <p:nvPr/>
        </p:nvSpPr>
        <p:spPr>
          <a:xfrm>
            <a:off x="5664200" y="872111"/>
            <a:ext cx="6744855" cy="2062103"/>
          </a:xfrm>
          <a:prstGeom prst="rect">
            <a:avLst/>
          </a:prstGeom>
          <a:noFill/>
        </p:spPr>
        <p:txBody>
          <a:bodyPr wrap="square" rtlCol="0">
            <a:spAutoFit/>
          </a:bodyPr>
          <a:lstStyle/>
          <a:p>
            <a:pPr marL="342900" indent="-342900">
              <a:buFont typeface="+mj-lt"/>
              <a:buAutoNum type="arabicPeriod"/>
            </a:pPr>
            <a:r>
              <a:rPr lang="en-US" sz="1600" dirty="0" err="1">
                <a:latin typeface="+mj-lt"/>
              </a:rPr>
              <a:t>Dựa</a:t>
            </a:r>
            <a:r>
              <a:rPr lang="en-US" sz="1600" dirty="0">
                <a:latin typeface="+mj-lt"/>
              </a:rPr>
              <a:t> </a:t>
            </a:r>
            <a:r>
              <a:rPr lang="en-US" sz="1600" dirty="0" err="1">
                <a:latin typeface="+mj-lt"/>
              </a:rPr>
              <a:t>vào</a:t>
            </a:r>
            <a:r>
              <a:rPr lang="en-US" sz="1600" dirty="0">
                <a:latin typeface="+mj-lt"/>
              </a:rPr>
              <a:t> </a:t>
            </a:r>
            <a:r>
              <a:rPr lang="en-US" sz="1600" dirty="0" err="1">
                <a:latin typeface="+mj-lt"/>
              </a:rPr>
              <a:t>đây</a:t>
            </a:r>
            <a:r>
              <a:rPr lang="en-US" sz="1600" dirty="0">
                <a:latin typeface="+mj-lt"/>
              </a:rPr>
              <a:t> </a:t>
            </a:r>
            <a:r>
              <a:rPr lang="en-US" sz="1600" dirty="0" err="1">
                <a:latin typeface="+mj-lt"/>
              </a:rPr>
              <a:t>có</a:t>
            </a:r>
            <a:r>
              <a:rPr lang="en-US" sz="1600" dirty="0">
                <a:latin typeface="+mj-lt"/>
              </a:rPr>
              <a:t> </a:t>
            </a:r>
            <a:r>
              <a:rPr lang="en-US" sz="1600" dirty="0" err="1">
                <a:latin typeface="+mj-lt"/>
              </a:rPr>
              <a:t>thể</a:t>
            </a:r>
            <a:r>
              <a:rPr lang="en-US" sz="1600" dirty="0">
                <a:latin typeface="+mj-lt"/>
              </a:rPr>
              <a:t> </a:t>
            </a:r>
            <a:r>
              <a:rPr lang="en-US" sz="1600" dirty="0" err="1">
                <a:latin typeface="+mj-lt"/>
              </a:rPr>
              <a:t>thấy</a:t>
            </a:r>
            <a:r>
              <a:rPr lang="en-US" sz="1600" dirty="0">
                <a:latin typeface="+mj-lt"/>
              </a:rPr>
              <a:t>, </a:t>
            </a:r>
            <a:r>
              <a:rPr lang="en-US" sz="1600" dirty="0" err="1">
                <a:latin typeface="+mj-lt"/>
              </a:rPr>
              <a:t>trong</a:t>
            </a:r>
            <a:r>
              <a:rPr lang="en-US" sz="1600" dirty="0">
                <a:latin typeface="+mj-lt"/>
              </a:rPr>
              <a:t> </a:t>
            </a:r>
            <a:r>
              <a:rPr lang="en-US" sz="1600" dirty="0" err="1">
                <a:latin typeface="+mj-lt"/>
              </a:rPr>
              <a:t>quá</a:t>
            </a:r>
            <a:r>
              <a:rPr lang="en-US" sz="1600" dirty="0">
                <a:latin typeface="+mj-lt"/>
              </a:rPr>
              <a:t> </a:t>
            </a:r>
            <a:r>
              <a:rPr lang="en-US" sz="1600" dirty="0" err="1">
                <a:latin typeface="+mj-lt"/>
              </a:rPr>
              <a:t>khứ</a:t>
            </a:r>
            <a:r>
              <a:rPr lang="en-US" sz="1600" dirty="0">
                <a:latin typeface="+mj-lt"/>
              </a:rPr>
              <a:t> </a:t>
            </a:r>
            <a:r>
              <a:rPr lang="en-US" sz="1600" dirty="0" err="1">
                <a:latin typeface="+mj-lt"/>
              </a:rPr>
              <a:t>thời</a:t>
            </a:r>
            <a:r>
              <a:rPr lang="en-US" sz="1600" dirty="0">
                <a:latin typeface="+mj-lt"/>
              </a:rPr>
              <a:t> </a:t>
            </a:r>
            <a:r>
              <a:rPr lang="en-US" sz="1600" dirty="0" err="1">
                <a:latin typeface="+mj-lt"/>
              </a:rPr>
              <a:t>điểm</a:t>
            </a:r>
            <a:r>
              <a:rPr lang="en-US" sz="1600" dirty="0">
                <a:latin typeface="+mj-lt"/>
              </a:rPr>
              <a:t> 3 </a:t>
            </a:r>
            <a:r>
              <a:rPr lang="en-US" sz="1600" dirty="0" err="1">
                <a:latin typeface="+mj-lt"/>
              </a:rPr>
              <a:t>tháng</a:t>
            </a:r>
            <a:r>
              <a:rPr lang="en-US" sz="1600" dirty="0">
                <a:latin typeface="+mj-lt"/>
              </a:rPr>
              <a:t> </a:t>
            </a:r>
            <a:r>
              <a:rPr lang="en-US" sz="1600" dirty="0" err="1">
                <a:latin typeface="+mj-lt"/>
              </a:rPr>
              <a:t>cuối</a:t>
            </a:r>
            <a:r>
              <a:rPr lang="en-US" sz="1600" dirty="0">
                <a:latin typeface="+mj-lt"/>
              </a:rPr>
              <a:t> </a:t>
            </a:r>
            <a:r>
              <a:rPr lang="en-US" sz="1600" dirty="0" err="1">
                <a:latin typeface="+mj-lt"/>
              </a:rPr>
              <a:t>năm</a:t>
            </a:r>
            <a:r>
              <a:rPr lang="en-US" sz="1600" dirty="0">
                <a:latin typeface="+mj-lt"/>
              </a:rPr>
              <a:t> </a:t>
            </a:r>
            <a:r>
              <a:rPr lang="en-US" sz="1600" dirty="0" err="1">
                <a:latin typeface="+mj-lt"/>
              </a:rPr>
              <a:t>có</a:t>
            </a:r>
            <a:r>
              <a:rPr lang="en-US" sz="1600" dirty="0">
                <a:latin typeface="+mj-lt"/>
              </a:rPr>
              <a:t> </a:t>
            </a:r>
            <a:r>
              <a:rPr lang="en-US" sz="1600" dirty="0" err="1">
                <a:latin typeface="+mj-lt"/>
              </a:rPr>
              <a:t>sự</a:t>
            </a:r>
            <a:r>
              <a:rPr lang="en-US" sz="1600" dirty="0">
                <a:latin typeface="+mj-lt"/>
              </a:rPr>
              <a:t> </a:t>
            </a:r>
            <a:r>
              <a:rPr lang="en-US" sz="1600" dirty="0" err="1">
                <a:latin typeface="+mj-lt"/>
              </a:rPr>
              <a:t>tăng</a:t>
            </a:r>
            <a:r>
              <a:rPr lang="en-US" sz="1600" dirty="0">
                <a:latin typeface="+mj-lt"/>
              </a:rPr>
              <a:t> </a:t>
            </a:r>
            <a:r>
              <a:rPr lang="en-US" sz="1600" dirty="0" err="1">
                <a:latin typeface="+mj-lt"/>
              </a:rPr>
              <a:t>mạnh</a:t>
            </a:r>
            <a:r>
              <a:rPr lang="en-US" sz="1600" dirty="0">
                <a:latin typeface="+mj-lt"/>
              </a:rPr>
              <a:t> </a:t>
            </a:r>
            <a:r>
              <a:rPr lang="en-US" sz="1600" dirty="0" err="1">
                <a:latin typeface="+mj-lt"/>
              </a:rPr>
              <a:t>về</a:t>
            </a:r>
            <a:r>
              <a:rPr lang="en-US" sz="1600" dirty="0">
                <a:latin typeface="+mj-lt"/>
              </a:rPr>
              <a:t> </a:t>
            </a:r>
            <a:r>
              <a:rPr lang="en-US" sz="1600" dirty="0" err="1">
                <a:latin typeface="+mj-lt"/>
              </a:rPr>
              <a:t>doanh</a:t>
            </a:r>
            <a:r>
              <a:rPr lang="en-US" sz="1600" dirty="0">
                <a:latin typeface="+mj-lt"/>
              </a:rPr>
              <a:t> </a:t>
            </a:r>
            <a:r>
              <a:rPr lang="en-US" sz="1600" dirty="0" err="1">
                <a:latin typeface="+mj-lt"/>
              </a:rPr>
              <a:t>thu</a:t>
            </a:r>
            <a:r>
              <a:rPr lang="en-US" sz="1600" dirty="0">
                <a:latin typeface="+mj-lt"/>
              </a:rPr>
              <a:t>, </a:t>
            </a:r>
            <a:r>
              <a:rPr lang="en-US" sz="1600" dirty="0" err="1">
                <a:latin typeface="+mj-lt"/>
              </a:rPr>
              <a:t>số</a:t>
            </a:r>
            <a:r>
              <a:rPr lang="en-US" sz="1600" dirty="0">
                <a:latin typeface="+mj-lt"/>
              </a:rPr>
              <a:t> </a:t>
            </a:r>
            <a:r>
              <a:rPr lang="en-US" sz="1600" dirty="0" err="1">
                <a:latin typeface="+mj-lt"/>
              </a:rPr>
              <a:t>bán</a:t>
            </a:r>
            <a:r>
              <a:rPr lang="en-US" sz="1600" dirty="0">
                <a:latin typeface="+mj-lt"/>
              </a:rPr>
              <a:t> </a:t>
            </a:r>
            <a:r>
              <a:rPr lang="en-US" sz="1600" dirty="0" err="1">
                <a:latin typeface="+mj-lt"/>
              </a:rPr>
              <a:t>vì</a:t>
            </a:r>
            <a:r>
              <a:rPr lang="en-US" sz="1600" dirty="0">
                <a:latin typeface="+mj-lt"/>
              </a:rPr>
              <a:t> </a:t>
            </a:r>
            <a:r>
              <a:rPr lang="en-US" sz="1600" dirty="0" err="1">
                <a:latin typeface="+mj-lt"/>
              </a:rPr>
              <a:t>vậy</a:t>
            </a:r>
            <a:r>
              <a:rPr lang="en-US" sz="1600" dirty="0">
                <a:latin typeface="+mj-lt"/>
              </a:rPr>
              <a:t> </a:t>
            </a:r>
            <a:r>
              <a:rPr lang="en-US" sz="1600" dirty="0" err="1">
                <a:latin typeface="+mj-lt"/>
              </a:rPr>
              <a:t>công</a:t>
            </a:r>
            <a:r>
              <a:rPr lang="en-US" sz="1600" dirty="0">
                <a:latin typeface="+mj-lt"/>
              </a:rPr>
              <a:t> ty </a:t>
            </a:r>
            <a:r>
              <a:rPr lang="en-US" sz="1600" dirty="0" err="1">
                <a:latin typeface="+mj-lt"/>
              </a:rPr>
              <a:t>cần</a:t>
            </a:r>
            <a:r>
              <a:rPr lang="en-US" sz="1600" dirty="0">
                <a:latin typeface="+mj-lt"/>
              </a:rPr>
              <a:t> </a:t>
            </a:r>
            <a:r>
              <a:rPr lang="en-US" sz="1600" dirty="0" err="1">
                <a:latin typeface="+mj-lt"/>
              </a:rPr>
              <a:t>có</a:t>
            </a:r>
            <a:r>
              <a:rPr lang="en-US" sz="1600" dirty="0">
                <a:latin typeface="+mj-lt"/>
              </a:rPr>
              <a:t> </a:t>
            </a:r>
            <a:r>
              <a:rPr lang="en-US" sz="1600" dirty="0" err="1">
                <a:latin typeface="+mj-lt"/>
              </a:rPr>
              <a:t>kế</a:t>
            </a:r>
            <a:r>
              <a:rPr lang="en-US" sz="1600" dirty="0">
                <a:latin typeface="+mj-lt"/>
              </a:rPr>
              <a:t> </a:t>
            </a:r>
            <a:r>
              <a:rPr lang="en-US" sz="1600" dirty="0" err="1">
                <a:latin typeface="+mj-lt"/>
              </a:rPr>
              <a:t>hoạch</a:t>
            </a:r>
            <a:r>
              <a:rPr lang="en-US" sz="1600" dirty="0">
                <a:latin typeface="+mj-lt"/>
              </a:rPr>
              <a:t> </a:t>
            </a:r>
            <a:r>
              <a:rPr lang="en-US" sz="1600" dirty="0" err="1">
                <a:latin typeface="+mj-lt"/>
              </a:rPr>
              <a:t>sản</a:t>
            </a:r>
            <a:r>
              <a:rPr lang="en-US" sz="1600" dirty="0">
                <a:latin typeface="+mj-lt"/>
              </a:rPr>
              <a:t> </a:t>
            </a:r>
            <a:r>
              <a:rPr lang="en-US" sz="1600" dirty="0" err="1">
                <a:latin typeface="+mj-lt"/>
              </a:rPr>
              <a:t>xuất</a:t>
            </a:r>
            <a:r>
              <a:rPr lang="en-US" sz="1600" dirty="0">
                <a:latin typeface="+mj-lt"/>
              </a:rPr>
              <a:t> </a:t>
            </a:r>
            <a:r>
              <a:rPr lang="en-US" sz="1600" dirty="0" err="1">
                <a:latin typeface="+mj-lt"/>
              </a:rPr>
              <a:t>các</a:t>
            </a:r>
            <a:r>
              <a:rPr lang="en-US" sz="1600" dirty="0">
                <a:latin typeface="+mj-lt"/>
              </a:rPr>
              <a:t> </a:t>
            </a:r>
            <a:r>
              <a:rPr lang="en-US" sz="1600" dirty="0" err="1">
                <a:latin typeface="+mj-lt"/>
              </a:rPr>
              <a:t>sản</a:t>
            </a:r>
            <a:r>
              <a:rPr lang="en-US" sz="1600" dirty="0">
                <a:latin typeface="+mj-lt"/>
              </a:rPr>
              <a:t> </a:t>
            </a:r>
            <a:r>
              <a:rPr lang="en-US" sz="1600" dirty="0" err="1">
                <a:latin typeface="+mj-lt"/>
              </a:rPr>
              <a:t>phẩm</a:t>
            </a:r>
            <a:r>
              <a:rPr lang="en-US" sz="1600" dirty="0">
                <a:latin typeface="+mj-lt"/>
              </a:rPr>
              <a:t> </a:t>
            </a:r>
            <a:r>
              <a:rPr lang="en-US" sz="1600" dirty="0" err="1">
                <a:latin typeface="+mj-lt"/>
              </a:rPr>
              <a:t>bán</a:t>
            </a:r>
            <a:r>
              <a:rPr lang="en-US" sz="1600" dirty="0">
                <a:latin typeface="+mj-lt"/>
              </a:rPr>
              <a:t> </a:t>
            </a:r>
            <a:r>
              <a:rPr lang="en-US" sz="1600" dirty="0" err="1">
                <a:latin typeface="+mj-lt"/>
              </a:rPr>
              <a:t>chạy</a:t>
            </a:r>
            <a:r>
              <a:rPr lang="en-US" sz="1600" dirty="0">
                <a:latin typeface="+mj-lt"/>
              </a:rPr>
              <a:t>, </a:t>
            </a:r>
            <a:r>
              <a:rPr lang="en-US" sz="1600" dirty="0" err="1">
                <a:latin typeface="+mj-lt"/>
              </a:rPr>
              <a:t>kế</a:t>
            </a:r>
            <a:r>
              <a:rPr lang="en-US" sz="1600" dirty="0">
                <a:latin typeface="+mj-lt"/>
              </a:rPr>
              <a:t> </a:t>
            </a:r>
            <a:r>
              <a:rPr lang="en-US" sz="1600" dirty="0" err="1">
                <a:latin typeface="+mj-lt"/>
              </a:rPr>
              <a:t>hoạch</a:t>
            </a:r>
            <a:r>
              <a:rPr lang="en-US" sz="1600" dirty="0">
                <a:latin typeface="+mj-lt"/>
              </a:rPr>
              <a:t> marketing </a:t>
            </a:r>
            <a:r>
              <a:rPr lang="en-US" sz="1600" dirty="0" err="1">
                <a:latin typeface="+mj-lt"/>
              </a:rPr>
              <a:t>để</a:t>
            </a:r>
            <a:r>
              <a:rPr lang="en-US" sz="1600" dirty="0">
                <a:latin typeface="+mj-lt"/>
              </a:rPr>
              <a:t> </a:t>
            </a:r>
            <a:r>
              <a:rPr lang="en-US" sz="1600" dirty="0" err="1">
                <a:latin typeface="+mj-lt"/>
              </a:rPr>
              <a:t>gia</a:t>
            </a:r>
            <a:r>
              <a:rPr lang="en-US" sz="1600" dirty="0">
                <a:latin typeface="+mj-lt"/>
              </a:rPr>
              <a:t> tang </a:t>
            </a:r>
            <a:r>
              <a:rPr lang="en-US" sz="1600" dirty="0" err="1">
                <a:latin typeface="+mj-lt"/>
              </a:rPr>
              <a:t>tối</a:t>
            </a:r>
            <a:r>
              <a:rPr lang="en-US" sz="1600" dirty="0">
                <a:latin typeface="+mj-lt"/>
              </a:rPr>
              <a:t> </a:t>
            </a:r>
            <a:r>
              <a:rPr lang="en-US" sz="1600" dirty="0" err="1">
                <a:latin typeface="+mj-lt"/>
              </a:rPr>
              <a:t>đa</a:t>
            </a:r>
            <a:r>
              <a:rPr lang="en-US" sz="1600" dirty="0">
                <a:latin typeface="+mj-lt"/>
              </a:rPr>
              <a:t> </a:t>
            </a:r>
            <a:r>
              <a:rPr lang="en-US" sz="1600" dirty="0" err="1">
                <a:latin typeface="+mj-lt"/>
              </a:rPr>
              <a:t>khả</a:t>
            </a:r>
            <a:r>
              <a:rPr lang="en-US" sz="1600" dirty="0">
                <a:latin typeface="+mj-lt"/>
              </a:rPr>
              <a:t> </a:t>
            </a:r>
            <a:r>
              <a:rPr lang="en-US" sz="1600" dirty="0" err="1">
                <a:latin typeface="+mj-lt"/>
              </a:rPr>
              <a:t>năng</a:t>
            </a:r>
            <a:r>
              <a:rPr lang="en-US" sz="1600" dirty="0">
                <a:latin typeface="+mj-lt"/>
              </a:rPr>
              <a:t> </a:t>
            </a:r>
            <a:r>
              <a:rPr lang="en-US" sz="1600" dirty="0" err="1">
                <a:latin typeface="+mj-lt"/>
              </a:rPr>
              <a:t>bán</a:t>
            </a:r>
            <a:r>
              <a:rPr lang="en-US" sz="1600" dirty="0">
                <a:latin typeface="+mj-lt"/>
              </a:rPr>
              <a:t> </a:t>
            </a:r>
            <a:r>
              <a:rPr lang="en-US" sz="1600" dirty="0" err="1">
                <a:latin typeface="+mj-lt"/>
              </a:rPr>
              <a:t>hàng</a:t>
            </a:r>
            <a:r>
              <a:rPr lang="en-US" sz="1600" dirty="0">
                <a:latin typeface="+mj-lt"/>
              </a:rPr>
              <a:t> </a:t>
            </a:r>
            <a:r>
              <a:rPr lang="en-US" sz="1600" dirty="0" err="1">
                <a:latin typeface="+mj-lt"/>
              </a:rPr>
              <a:t>vào</a:t>
            </a:r>
            <a:r>
              <a:rPr lang="en-US" sz="1600" dirty="0">
                <a:latin typeface="+mj-lt"/>
              </a:rPr>
              <a:t> </a:t>
            </a:r>
            <a:r>
              <a:rPr lang="en-US" sz="1600" dirty="0" err="1">
                <a:latin typeface="+mj-lt"/>
              </a:rPr>
              <a:t>thời</a:t>
            </a:r>
            <a:r>
              <a:rPr lang="en-US" sz="1600" dirty="0">
                <a:latin typeface="+mj-lt"/>
              </a:rPr>
              <a:t> </a:t>
            </a:r>
            <a:r>
              <a:rPr lang="en-US" sz="1600" dirty="0" err="1">
                <a:latin typeface="+mj-lt"/>
              </a:rPr>
              <a:t>điểm</a:t>
            </a:r>
            <a:r>
              <a:rPr lang="en-US" sz="1600" dirty="0">
                <a:latin typeface="+mj-lt"/>
              </a:rPr>
              <a:t> </a:t>
            </a:r>
            <a:r>
              <a:rPr lang="en-US" sz="1600" dirty="0" err="1">
                <a:latin typeface="+mj-lt"/>
              </a:rPr>
              <a:t>cuối</a:t>
            </a:r>
            <a:r>
              <a:rPr lang="en-US" sz="1600" dirty="0">
                <a:latin typeface="+mj-lt"/>
              </a:rPr>
              <a:t> </a:t>
            </a:r>
            <a:r>
              <a:rPr lang="en-US" sz="1600" dirty="0" err="1">
                <a:latin typeface="+mj-lt"/>
              </a:rPr>
              <a:t>năm</a:t>
            </a:r>
            <a:endParaRPr lang="en-US" sz="1600" dirty="0">
              <a:latin typeface="+mj-lt"/>
            </a:endParaRPr>
          </a:p>
          <a:p>
            <a:pPr marL="342900" indent="-342900">
              <a:buFont typeface="+mj-lt"/>
              <a:buAutoNum type="arabicPeriod"/>
            </a:pPr>
            <a:r>
              <a:rPr lang="en-US" sz="1600" dirty="0" err="1">
                <a:latin typeface="+mj-lt"/>
              </a:rPr>
              <a:t>Giải</a:t>
            </a:r>
            <a:r>
              <a:rPr lang="en-US" sz="1600" dirty="0">
                <a:latin typeface="+mj-lt"/>
              </a:rPr>
              <a:t> </a:t>
            </a:r>
            <a:r>
              <a:rPr lang="en-US" sz="1600" dirty="0" err="1">
                <a:latin typeface="+mj-lt"/>
              </a:rPr>
              <a:t>thích</a:t>
            </a:r>
            <a:r>
              <a:rPr lang="en-US" sz="1600" dirty="0">
                <a:latin typeface="+mj-lt"/>
              </a:rPr>
              <a:t> </a:t>
            </a:r>
            <a:r>
              <a:rPr lang="en-US" sz="1600" dirty="0" err="1">
                <a:latin typeface="+mj-lt"/>
              </a:rPr>
              <a:t>được</a:t>
            </a:r>
            <a:r>
              <a:rPr lang="en-US" sz="1600" dirty="0">
                <a:latin typeface="+mj-lt"/>
              </a:rPr>
              <a:t> </a:t>
            </a:r>
            <a:r>
              <a:rPr lang="en-US" sz="1600" dirty="0" err="1">
                <a:latin typeface="+mj-lt"/>
              </a:rPr>
              <a:t>về</a:t>
            </a:r>
            <a:r>
              <a:rPr lang="en-US" sz="1600" dirty="0">
                <a:latin typeface="+mj-lt"/>
              </a:rPr>
              <a:t> </a:t>
            </a:r>
            <a:r>
              <a:rPr lang="en-US" sz="1600" dirty="0" err="1">
                <a:latin typeface="+mj-lt"/>
              </a:rPr>
              <a:t>việc</a:t>
            </a:r>
            <a:r>
              <a:rPr lang="en-US" sz="1600" dirty="0">
                <a:latin typeface="+mj-lt"/>
              </a:rPr>
              <a:t> </a:t>
            </a:r>
            <a:r>
              <a:rPr lang="en-US" sz="1600" dirty="0" err="1">
                <a:latin typeface="+mj-lt"/>
              </a:rPr>
              <a:t>hiệu</a:t>
            </a:r>
            <a:r>
              <a:rPr lang="en-US" sz="1600" dirty="0">
                <a:latin typeface="+mj-lt"/>
              </a:rPr>
              <a:t> </a:t>
            </a:r>
            <a:r>
              <a:rPr lang="en-US" sz="1600" dirty="0" err="1">
                <a:latin typeface="+mj-lt"/>
              </a:rPr>
              <a:t>quả</a:t>
            </a:r>
            <a:r>
              <a:rPr lang="en-US" sz="1600" dirty="0">
                <a:latin typeface="+mj-lt"/>
              </a:rPr>
              <a:t> </a:t>
            </a:r>
            <a:r>
              <a:rPr lang="en-US" sz="1600" dirty="0" err="1">
                <a:latin typeface="+mj-lt"/>
              </a:rPr>
              <a:t>kinh</a:t>
            </a:r>
            <a:r>
              <a:rPr lang="en-US" sz="1600" dirty="0">
                <a:latin typeface="+mj-lt"/>
              </a:rPr>
              <a:t> </a:t>
            </a:r>
            <a:r>
              <a:rPr lang="en-US" sz="1600" dirty="0" err="1">
                <a:latin typeface="+mj-lt"/>
              </a:rPr>
              <a:t>doanh</a:t>
            </a:r>
            <a:r>
              <a:rPr lang="en-US" sz="1600" dirty="0">
                <a:latin typeface="+mj-lt"/>
              </a:rPr>
              <a:t> </a:t>
            </a:r>
            <a:r>
              <a:rPr lang="en-US" sz="1600" dirty="0" err="1">
                <a:latin typeface="+mj-lt"/>
              </a:rPr>
              <a:t>của</a:t>
            </a:r>
            <a:r>
              <a:rPr lang="en-US" sz="1600" dirty="0">
                <a:latin typeface="+mj-lt"/>
              </a:rPr>
              <a:t> </a:t>
            </a:r>
            <a:r>
              <a:rPr lang="en-US" sz="1600" dirty="0" err="1">
                <a:latin typeface="+mj-lt"/>
              </a:rPr>
              <a:t>tháng</a:t>
            </a:r>
            <a:r>
              <a:rPr lang="en-US" sz="1600" dirty="0">
                <a:latin typeface="+mj-lt"/>
              </a:rPr>
              <a:t> 9/2018 </a:t>
            </a:r>
            <a:r>
              <a:rPr lang="en-US" sz="1600" dirty="0" err="1">
                <a:latin typeface="+mj-lt"/>
              </a:rPr>
              <a:t>lại</a:t>
            </a:r>
            <a:r>
              <a:rPr lang="en-US" sz="1600" dirty="0">
                <a:latin typeface="+mj-lt"/>
              </a:rPr>
              <a:t> </a:t>
            </a:r>
            <a:r>
              <a:rPr lang="en-US" sz="1600" dirty="0" err="1">
                <a:latin typeface="+mj-lt"/>
              </a:rPr>
              <a:t>thấp</a:t>
            </a:r>
            <a:r>
              <a:rPr lang="en-US" sz="1600" dirty="0">
                <a:latin typeface="+mj-lt"/>
              </a:rPr>
              <a:t> </a:t>
            </a:r>
            <a:r>
              <a:rPr lang="en-US" sz="1600" dirty="0" err="1">
                <a:latin typeface="+mj-lt"/>
              </a:rPr>
              <a:t>như</a:t>
            </a:r>
            <a:r>
              <a:rPr lang="en-US" sz="1600" dirty="0">
                <a:latin typeface="+mj-lt"/>
              </a:rPr>
              <a:t> </a:t>
            </a:r>
            <a:r>
              <a:rPr lang="en-US" sz="1600" dirty="0" err="1">
                <a:latin typeface="+mj-lt"/>
              </a:rPr>
              <a:t>vậy</a:t>
            </a:r>
            <a:r>
              <a:rPr lang="en-US" sz="1600" dirty="0">
                <a:latin typeface="+mj-lt"/>
              </a:rPr>
              <a:t> </a:t>
            </a:r>
            <a:r>
              <a:rPr lang="en-US" sz="1600" dirty="0" err="1">
                <a:latin typeface="+mj-lt"/>
              </a:rPr>
              <a:t>và</a:t>
            </a:r>
            <a:r>
              <a:rPr lang="en-US" sz="1600" dirty="0">
                <a:latin typeface="+mj-lt"/>
              </a:rPr>
              <a:t> </a:t>
            </a:r>
            <a:r>
              <a:rPr lang="en-US" sz="1600" dirty="0" err="1">
                <a:latin typeface="+mj-lt"/>
              </a:rPr>
              <a:t>có</a:t>
            </a:r>
            <a:r>
              <a:rPr lang="en-US" sz="1600" dirty="0">
                <a:latin typeface="+mj-lt"/>
              </a:rPr>
              <a:t> </a:t>
            </a:r>
            <a:r>
              <a:rPr lang="en-US" sz="1600" dirty="0" err="1">
                <a:latin typeface="+mj-lt"/>
              </a:rPr>
              <a:t>các</a:t>
            </a:r>
            <a:r>
              <a:rPr lang="en-US" sz="1600" dirty="0">
                <a:latin typeface="+mj-lt"/>
              </a:rPr>
              <a:t> </a:t>
            </a:r>
            <a:r>
              <a:rPr lang="en-US" sz="1600" dirty="0" err="1">
                <a:latin typeface="+mj-lt"/>
              </a:rPr>
              <a:t>hướng</a:t>
            </a:r>
            <a:r>
              <a:rPr lang="en-US" sz="1600" dirty="0">
                <a:latin typeface="+mj-lt"/>
              </a:rPr>
              <a:t> </a:t>
            </a:r>
            <a:r>
              <a:rPr lang="en-US" sz="1600" dirty="0" err="1">
                <a:latin typeface="+mj-lt"/>
              </a:rPr>
              <a:t>giải</a:t>
            </a:r>
            <a:r>
              <a:rPr lang="en-US" sz="1600" dirty="0">
                <a:latin typeface="+mj-lt"/>
              </a:rPr>
              <a:t> </a:t>
            </a:r>
            <a:r>
              <a:rPr lang="en-US" sz="1600" dirty="0" err="1">
                <a:latin typeface="+mj-lt"/>
              </a:rPr>
              <a:t>quyết</a:t>
            </a:r>
            <a:r>
              <a:rPr lang="en-US" sz="1600" dirty="0">
                <a:latin typeface="+mj-lt"/>
              </a:rPr>
              <a:t> </a:t>
            </a:r>
            <a:r>
              <a:rPr lang="en-US" sz="1600" dirty="0" err="1">
                <a:latin typeface="+mj-lt"/>
              </a:rPr>
              <a:t>cụ</a:t>
            </a:r>
            <a:r>
              <a:rPr lang="en-US" sz="1600" dirty="0">
                <a:latin typeface="+mj-lt"/>
              </a:rPr>
              <a:t> </a:t>
            </a:r>
            <a:r>
              <a:rPr lang="en-US" sz="1600" dirty="0" err="1">
                <a:latin typeface="+mj-lt"/>
              </a:rPr>
              <a:t>thể</a:t>
            </a:r>
            <a:endParaRPr lang="en-US" sz="1600" dirty="0">
              <a:latin typeface="+mj-lt"/>
            </a:endParaRPr>
          </a:p>
          <a:p>
            <a:pPr marL="342900" indent="-342900">
              <a:buFont typeface="+mj-lt"/>
              <a:buAutoNum type="arabicPeriod"/>
            </a:pPr>
            <a:r>
              <a:rPr lang="en-US" sz="1600" dirty="0" err="1">
                <a:latin typeface="+mj-lt"/>
              </a:rPr>
              <a:t>Tập</a:t>
            </a:r>
            <a:r>
              <a:rPr lang="en-US" sz="1600" dirty="0">
                <a:latin typeface="+mj-lt"/>
              </a:rPr>
              <a:t> </a:t>
            </a:r>
            <a:r>
              <a:rPr lang="en-US" sz="1600" dirty="0" err="1">
                <a:latin typeface="+mj-lt"/>
              </a:rPr>
              <a:t>trung</a:t>
            </a:r>
            <a:r>
              <a:rPr lang="en-US" sz="1600" dirty="0">
                <a:latin typeface="+mj-lt"/>
              </a:rPr>
              <a:t> </a:t>
            </a:r>
            <a:r>
              <a:rPr lang="en-US" sz="1600" dirty="0" err="1">
                <a:latin typeface="+mj-lt"/>
              </a:rPr>
              <a:t>chiến</a:t>
            </a:r>
            <a:r>
              <a:rPr lang="en-US" sz="1600" dirty="0">
                <a:latin typeface="+mj-lt"/>
              </a:rPr>
              <a:t> </a:t>
            </a:r>
            <a:r>
              <a:rPr lang="en-US" sz="1600" dirty="0" err="1">
                <a:latin typeface="+mj-lt"/>
              </a:rPr>
              <a:t>lược</a:t>
            </a:r>
            <a:r>
              <a:rPr lang="en-US" sz="1600" dirty="0">
                <a:latin typeface="+mj-lt"/>
              </a:rPr>
              <a:t> </a:t>
            </a:r>
            <a:r>
              <a:rPr lang="en-US" sz="1600" dirty="0" err="1">
                <a:latin typeface="+mj-lt"/>
              </a:rPr>
              <a:t>kinh</a:t>
            </a:r>
            <a:r>
              <a:rPr lang="en-US" sz="1600" dirty="0">
                <a:latin typeface="+mj-lt"/>
              </a:rPr>
              <a:t> </a:t>
            </a:r>
            <a:r>
              <a:rPr lang="en-US" sz="1600" dirty="0" err="1">
                <a:latin typeface="+mj-lt"/>
              </a:rPr>
              <a:t>doanh</a:t>
            </a:r>
            <a:r>
              <a:rPr lang="en-US" sz="1600" dirty="0">
                <a:latin typeface="+mj-lt"/>
              </a:rPr>
              <a:t> </a:t>
            </a:r>
            <a:r>
              <a:rPr lang="en-US" sz="1600" dirty="0" err="1">
                <a:latin typeface="+mj-lt"/>
              </a:rPr>
              <a:t>nhưng</a:t>
            </a:r>
            <a:r>
              <a:rPr lang="en-US" sz="1600" dirty="0">
                <a:latin typeface="+mj-lt"/>
              </a:rPr>
              <a:t> </a:t>
            </a:r>
            <a:r>
              <a:rPr lang="en-US" sz="1600" dirty="0" err="1">
                <a:latin typeface="+mj-lt"/>
              </a:rPr>
              <a:t>tháng</a:t>
            </a:r>
            <a:r>
              <a:rPr lang="en-US" sz="1600" dirty="0">
                <a:latin typeface="+mj-lt"/>
              </a:rPr>
              <a:t> </a:t>
            </a:r>
            <a:r>
              <a:rPr lang="en-US" sz="1600" dirty="0" err="1">
                <a:latin typeface="+mj-lt"/>
              </a:rPr>
              <a:t>cuối</a:t>
            </a:r>
            <a:r>
              <a:rPr lang="en-US" sz="1600" dirty="0">
                <a:latin typeface="+mj-lt"/>
              </a:rPr>
              <a:t> </a:t>
            </a:r>
            <a:r>
              <a:rPr lang="en-US" sz="1600" dirty="0" err="1">
                <a:latin typeface="+mj-lt"/>
              </a:rPr>
              <a:t>năm</a:t>
            </a:r>
            <a:r>
              <a:rPr lang="en-US" sz="1600" dirty="0">
                <a:latin typeface="+mj-lt"/>
              </a:rPr>
              <a:t> </a:t>
            </a:r>
            <a:r>
              <a:rPr lang="en-US" sz="1600" dirty="0" err="1">
                <a:latin typeface="+mj-lt"/>
              </a:rPr>
              <a:t>vào</a:t>
            </a:r>
            <a:r>
              <a:rPr lang="en-US" sz="1600" dirty="0">
                <a:latin typeface="+mj-lt"/>
              </a:rPr>
              <a:t> </a:t>
            </a:r>
            <a:r>
              <a:rPr lang="en-US" sz="1600" dirty="0" err="1">
                <a:latin typeface="+mj-lt"/>
              </a:rPr>
              <a:t>các</a:t>
            </a:r>
            <a:r>
              <a:rPr lang="en-US" sz="1600" dirty="0">
                <a:latin typeface="+mj-lt"/>
              </a:rPr>
              <a:t> </a:t>
            </a:r>
            <a:r>
              <a:rPr lang="en-US" sz="1600" dirty="0" err="1">
                <a:latin typeface="+mj-lt"/>
              </a:rPr>
              <a:t>nhóm</a:t>
            </a:r>
            <a:r>
              <a:rPr lang="en-US" sz="1600" dirty="0">
                <a:latin typeface="+mj-lt"/>
              </a:rPr>
              <a:t> </a:t>
            </a:r>
            <a:r>
              <a:rPr lang="en-US" sz="1600" dirty="0" err="1">
                <a:latin typeface="+mj-lt"/>
              </a:rPr>
              <a:t>sản</a:t>
            </a:r>
            <a:r>
              <a:rPr lang="en-US" sz="1600" dirty="0">
                <a:latin typeface="+mj-lt"/>
              </a:rPr>
              <a:t> </a:t>
            </a:r>
            <a:r>
              <a:rPr lang="en-US" sz="1600" dirty="0" err="1">
                <a:latin typeface="+mj-lt"/>
              </a:rPr>
              <a:t>phẩm</a:t>
            </a:r>
            <a:r>
              <a:rPr lang="en-US" sz="1600" dirty="0">
                <a:latin typeface="+mj-lt"/>
              </a:rPr>
              <a:t> </a:t>
            </a:r>
            <a:r>
              <a:rPr lang="en-US" sz="1600" dirty="0" err="1">
                <a:latin typeface="+mj-lt"/>
              </a:rPr>
              <a:t>đang</a:t>
            </a:r>
            <a:r>
              <a:rPr lang="en-US" sz="1600" dirty="0">
                <a:latin typeface="+mj-lt"/>
              </a:rPr>
              <a:t> </a:t>
            </a:r>
            <a:r>
              <a:rPr lang="en-US" sz="1600" dirty="0" err="1">
                <a:latin typeface="+mj-lt"/>
              </a:rPr>
              <a:t>có</a:t>
            </a:r>
            <a:r>
              <a:rPr lang="en-US" sz="1600" dirty="0">
                <a:latin typeface="+mj-lt"/>
              </a:rPr>
              <a:t> </a:t>
            </a:r>
            <a:r>
              <a:rPr lang="en-US" sz="1600" dirty="0" err="1">
                <a:latin typeface="+mj-lt"/>
              </a:rPr>
              <a:t>độ</a:t>
            </a:r>
            <a:r>
              <a:rPr lang="en-US" sz="1600" dirty="0">
                <a:latin typeface="+mj-lt"/>
              </a:rPr>
              <a:t> tin </a:t>
            </a:r>
            <a:r>
              <a:rPr lang="en-US" sz="1600" dirty="0" err="1">
                <a:latin typeface="+mj-lt"/>
              </a:rPr>
              <a:t>cậy</a:t>
            </a:r>
            <a:r>
              <a:rPr lang="en-US" sz="1600" dirty="0">
                <a:latin typeface="+mj-lt"/>
              </a:rPr>
              <a:t> </a:t>
            </a:r>
            <a:r>
              <a:rPr lang="en-US" sz="1600" dirty="0" err="1">
                <a:latin typeface="+mj-lt"/>
              </a:rPr>
              <a:t>cao</a:t>
            </a:r>
            <a:r>
              <a:rPr lang="en-US" sz="1600" dirty="0">
                <a:latin typeface="+mj-lt"/>
              </a:rPr>
              <a:t> (</a:t>
            </a:r>
            <a:r>
              <a:rPr lang="en-US" sz="1600" dirty="0" err="1">
                <a:latin typeface="+mj-lt"/>
              </a:rPr>
              <a:t>số</a:t>
            </a:r>
            <a:r>
              <a:rPr lang="en-US" sz="1600" dirty="0">
                <a:latin typeface="+mj-lt"/>
              </a:rPr>
              <a:t> </a:t>
            </a:r>
            <a:r>
              <a:rPr lang="en-US" sz="1600" dirty="0" err="1">
                <a:latin typeface="+mj-lt"/>
              </a:rPr>
              <a:t>bán</a:t>
            </a:r>
            <a:r>
              <a:rPr lang="en-US" sz="1600" dirty="0">
                <a:latin typeface="+mj-lt"/>
              </a:rPr>
              <a:t> </a:t>
            </a:r>
            <a:r>
              <a:rPr lang="en-US" sz="1600" dirty="0" err="1">
                <a:latin typeface="+mj-lt"/>
              </a:rPr>
              <a:t>tốt</a:t>
            </a:r>
            <a:r>
              <a:rPr lang="en-US" sz="1600" dirty="0">
                <a:latin typeface="+mj-lt"/>
              </a:rPr>
              <a:t>, </a:t>
            </a:r>
            <a:r>
              <a:rPr lang="en-US" sz="1600" dirty="0" err="1">
                <a:latin typeface="+mj-lt"/>
              </a:rPr>
              <a:t>đánh</a:t>
            </a:r>
            <a:r>
              <a:rPr lang="en-US" sz="1600" dirty="0">
                <a:latin typeface="+mj-lt"/>
              </a:rPr>
              <a:t> </a:t>
            </a:r>
            <a:r>
              <a:rPr lang="en-US" sz="1600" dirty="0" err="1">
                <a:latin typeface="+mj-lt"/>
              </a:rPr>
              <a:t>giá</a:t>
            </a:r>
            <a:r>
              <a:rPr lang="en-US" sz="1600" dirty="0">
                <a:latin typeface="+mj-lt"/>
              </a:rPr>
              <a:t> </a:t>
            </a:r>
            <a:r>
              <a:rPr lang="en-US" sz="1600" dirty="0" err="1">
                <a:latin typeface="+mj-lt"/>
              </a:rPr>
              <a:t>tốt</a:t>
            </a:r>
            <a:r>
              <a:rPr lang="en-US" sz="1600" dirty="0">
                <a:latin typeface="+mj-lt"/>
              </a:rPr>
              <a:t>)</a:t>
            </a:r>
          </a:p>
        </p:txBody>
      </p:sp>
      <p:pic>
        <p:nvPicPr>
          <p:cNvPr id="12" name="Hình ảnh 11">
            <a:extLst>
              <a:ext uri="{FF2B5EF4-FFF2-40B4-BE49-F238E27FC236}">
                <a16:creationId xmlns:a16="http://schemas.microsoft.com/office/drawing/2014/main" id="{F50089C1-7A34-A938-E6C6-187174F09412}"/>
              </a:ext>
            </a:extLst>
          </p:cNvPr>
          <p:cNvPicPr>
            <a:picLocks noChangeAspect="1"/>
          </p:cNvPicPr>
          <p:nvPr/>
        </p:nvPicPr>
        <p:blipFill>
          <a:blip r:embed="rId3"/>
          <a:stretch>
            <a:fillRect/>
          </a:stretch>
        </p:blipFill>
        <p:spPr>
          <a:xfrm>
            <a:off x="9626600" y="3521739"/>
            <a:ext cx="2362200" cy="3201778"/>
          </a:xfrm>
          <a:prstGeom prst="rect">
            <a:avLst/>
          </a:prstGeom>
        </p:spPr>
      </p:pic>
      <p:sp>
        <p:nvSpPr>
          <p:cNvPr id="17" name="Hộp Văn bản 16">
            <a:extLst>
              <a:ext uri="{FF2B5EF4-FFF2-40B4-BE49-F238E27FC236}">
                <a16:creationId xmlns:a16="http://schemas.microsoft.com/office/drawing/2014/main" id="{27D4C30D-EA5F-B3F4-7597-8D45DE5B4A7E}"/>
              </a:ext>
            </a:extLst>
          </p:cNvPr>
          <p:cNvSpPr txBox="1"/>
          <p:nvPr/>
        </p:nvSpPr>
        <p:spPr>
          <a:xfrm>
            <a:off x="8252691" y="228600"/>
            <a:ext cx="3962400" cy="369332"/>
          </a:xfrm>
          <a:prstGeom prst="rect">
            <a:avLst/>
          </a:prstGeom>
          <a:noFill/>
        </p:spPr>
        <p:txBody>
          <a:bodyPr wrap="square" rtlCol="0">
            <a:spAutoFit/>
          </a:bodyPr>
          <a:lstStyle/>
          <a:p>
            <a:r>
              <a:rPr lang="en-US" dirty="0" err="1"/>
              <a:t>Đề</a:t>
            </a:r>
            <a:r>
              <a:rPr lang="en-US" dirty="0"/>
              <a:t> </a:t>
            </a:r>
            <a:r>
              <a:rPr lang="en-US" dirty="0" err="1"/>
              <a:t>xuất</a:t>
            </a:r>
            <a:r>
              <a:rPr lang="en-US" dirty="0"/>
              <a:t> </a:t>
            </a:r>
            <a:r>
              <a:rPr lang="en-US" dirty="0" err="1"/>
              <a:t>thực</a:t>
            </a:r>
            <a:r>
              <a:rPr lang="en-US" dirty="0"/>
              <a:t> </a:t>
            </a:r>
            <a:r>
              <a:rPr lang="en-US" dirty="0" err="1"/>
              <a:t>hiện</a:t>
            </a:r>
            <a:endParaRPr lang="en-US" dirty="0"/>
          </a:p>
        </p:txBody>
      </p:sp>
    </p:spTree>
    <p:extLst>
      <p:ext uri="{BB962C8B-B14F-4D97-AF65-F5344CB8AC3E}">
        <p14:creationId xmlns:p14="http://schemas.microsoft.com/office/powerpoint/2010/main" val="341876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BA17F9F1-3472-F13F-451D-40090D8440EF}"/>
              </a:ext>
            </a:extLst>
          </p:cNvPr>
          <p:cNvSpPr txBox="1"/>
          <p:nvPr/>
        </p:nvSpPr>
        <p:spPr>
          <a:xfrm>
            <a:off x="330200" y="495361"/>
            <a:ext cx="6744855" cy="6432530"/>
          </a:xfrm>
          <a:prstGeom prst="rect">
            <a:avLst/>
          </a:prstGeom>
          <a:noFill/>
        </p:spPr>
        <p:txBody>
          <a:bodyPr wrap="square" rtlCol="0">
            <a:spAutoFit/>
          </a:bodyPr>
          <a:lstStyle/>
          <a:p>
            <a:pPr algn="l">
              <a:buFont typeface="Arial" panose="020B0604020202020204" pitchFamily="34" charset="0"/>
              <a:buChar char="•"/>
            </a:pPr>
            <a:r>
              <a:rPr lang="vi-VN" sz="1600" b="0" i="0" dirty="0">
                <a:solidFill>
                  <a:srgbClr val="252423"/>
                </a:solidFill>
                <a:effectLst/>
                <a:latin typeface="Segoe UI" panose="020B0502040204020203" pitchFamily="34" charset="0"/>
              </a:rPr>
              <a:t>Số bán và doanh thu của tháng 9 bất ngờ dụt giảm nghiêm trọng. Dẫn đến điều này là vì số bán của tháng 9 đã ít, tỷ lệ hủy đơn lại cực cao 93,75%</a:t>
            </a:r>
            <a:endParaRPr lang="vi-VN" sz="1400" b="0" i="0" dirty="0">
              <a:solidFill>
                <a:srgbClr val="252423"/>
              </a:solidFill>
              <a:effectLst/>
              <a:latin typeface="Segoe UI" panose="020B0502040204020203" pitchFamily="34" charset="0"/>
            </a:endParaRPr>
          </a:p>
          <a:p>
            <a:pPr algn="l">
              <a:buFont typeface="Arial" panose="020B0604020202020204" pitchFamily="34" charset="0"/>
              <a:buChar char="•"/>
            </a:pPr>
            <a:r>
              <a:rPr lang="vi-VN" sz="1600" b="0" i="0" dirty="0">
                <a:solidFill>
                  <a:srgbClr val="252423"/>
                </a:solidFill>
                <a:effectLst/>
                <a:latin typeface="Segoe UI" panose="020B0502040204020203" pitchFamily="34" charset="0"/>
              </a:rPr>
              <a:t>Có một số lý do dẫn đến điều này như:</a:t>
            </a:r>
            <a:endParaRPr lang="vi-VN" sz="1400" b="0" i="0" dirty="0">
              <a:solidFill>
                <a:srgbClr val="252423"/>
              </a:solidFill>
              <a:effectLst/>
              <a:latin typeface="Segoe UI" panose="020B0502040204020203" pitchFamily="34" charset="0"/>
            </a:endParaRPr>
          </a:p>
          <a:p>
            <a:pPr algn="l">
              <a:buFont typeface="+mj-lt"/>
              <a:buAutoNum type="arabicPeriod"/>
            </a:pPr>
            <a:r>
              <a:rPr lang="vi-VN" sz="1600" b="0" i="0" dirty="0">
                <a:solidFill>
                  <a:srgbClr val="252423"/>
                </a:solidFill>
                <a:effectLst/>
                <a:latin typeface="Segoe UI" panose="020B0502040204020203" pitchFamily="34" charset="0"/>
              </a:rPr>
              <a:t>Thời gian mà phía đơn vị vận chuyển dự kiến đến khách hàng khá dài, hơn 90% các đơn hàng bị hủy có thời gian </a:t>
            </a:r>
            <a:r>
              <a:rPr lang="vi-VN" sz="1600" b="0" i="0" dirty="0" err="1">
                <a:solidFill>
                  <a:srgbClr val="252423"/>
                </a:solidFill>
                <a:effectLst/>
                <a:latin typeface="Segoe UI" panose="020B0502040204020203" pitchFamily="34" charset="0"/>
              </a:rPr>
              <a:t>ship</a:t>
            </a:r>
            <a:r>
              <a:rPr lang="vi-VN" sz="1600" b="0" i="0" dirty="0">
                <a:solidFill>
                  <a:srgbClr val="252423"/>
                </a:solidFill>
                <a:effectLst/>
                <a:latin typeface="Segoe UI" panose="020B0502040204020203" pitchFamily="34" charset="0"/>
              </a:rPr>
              <a:t> ước tính là &gt;10 ngày</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thời</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gian</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ước</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tính</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trung</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bình</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của</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các</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đơn</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hàng</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là</a:t>
            </a:r>
            <a:r>
              <a:rPr lang="en-US" sz="1600" b="0" i="0" dirty="0">
                <a:solidFill>
                  <a:srgbClr val="252423"/>
                </a:solidFill>
                <a:effectLst/>
                <a:latin typeface="Segoe UI" panose="020B0502040204020203" pitchFamily="34" charset="0"/>
              </a:rPr>
              <a:t> 15.88 </a:t>
            </a:r>
            <a:r>
              <a:rPr lang="en-US" sz="1600" b="0" i="0" dirty="0" err="1">
                <a:solidFill>
                  <a:srgbClr val="252423"/>
                </a:solidFill>
                <a:effectLst/>
                <a:latin typeface="Segoe UI" panose="020B0502040204020203" pitchFamily="34" charset="0"/>
              </a:rPr>
              <a:t>ngày</a:t>
            </a:r>
            <a:endParaRPr lang="vi-VN" sz="1400" b="0" i="0" dirty="0">
              <a:solidFill>
                <a:srgbClr val="252423"/>
              </a:solidFill>
              <a:effectLst/>
              <a:latin typeface="Segoe UI" panose="020B0502040204020203" pitchFamily="34" charset="0"/>
            </a:endParaRPr>
          </a:p>
          <a:p>
            <a:pPr algn="l">
              <a:buFont typeface="+mj-lt"/>
              <a:buAutoNum type="arabicPeriod"/>
            </a:pPr>
            <a:r>
              <a:rPr lang="vi-VN" sz="1600" b="0" i="0" dirty="0">
                <a:solidFill>
                  <a:srgbClr val="252423"/>
                </a:solidFill>
                <a:effectLst/>
                <a:latin typeface="Segoe UI" panose="020B0502040204020203" pitchFamily="34" charset="0"/>
              </a:rPr>
              <a:t>Các đơn hàng đã hủy này đều có những </a:t>
            </a:r>
            <a:r>
              <a:rPr lang="vi-VN" sz="1600" b="0" i="0" dirty="0" err="1">
                <a:solidFill>
                  <a:srgbClr val="252423"/>
                </a:solidFill>
                <a:effectLst/>
                <a:latin typeface="Segoe UI" panose="020B0502040204020203" pitchFamily="34" charset="0"/>
              </a:rPr>
              <a:t>review</a:t>
            </a:r>
            <a:r>
              <a:rPr lang="vi-VN" sz="1600" b="0" i="0" dirty="0">
                <a:solidFill>
                  <a:srgbClr val="252423"/>
                </a:solidFill>
                <a:effectLst/>
                <a:latin typeface="Segoe UI" panose="020B0502040204020203" pitchFamily="34" charset="0"/>
              </a:rPr>
              <a:t> đánh giá rất tiêu cực, điểm số khoảng 1-2 điểm, với các lý do hầu hết là do giao sai hàng, giao thiếu hàng, sản phẩm bị lỗi khi giao đến và không nhận được sự hỗ trợ kịp thời</a:t>
            </a:r>
            <a:endParaRPr lang="vi-VN" sz="1400" b="0" i="0" dirty="0">
              <a:solidFill>
                <a:srgbClr val="252423"/>
              </a:solidFill>
              <a:effectLst/>
              <a:latin typeface="Segoe UI" panose="020B0502040204020203" pitchFamily="34" charset="0"/>
            </a:endParaRPr>
          </a:p>
          <a:p>
            <a:pPr algn="l">
              <a:buFont typeface="+mj-lt"/>
              <a:buAutoNum type="arabicPeriod"/>
            </a:pPr>
            <a:r>
              <a:rPr lang="vi-VN" sz="1600" b="0" i="0" dirty="0">
                <a:solidFill>
                  <a:srgbClr val="252423"/>
                </a:solidFill>
                <a:effectLst/>
                <a:latin typeface="Segoe UI" panose="020B0502040204020203" pitchFamily="34" charset="0"/>
              </a:rPr>
              <a:t>Điều này đã </a:t>
            </a:r>
            <a:r>
              <a:rPr lang="vi-VN" sz="1600" b="0" i="0" dirty="0" err="1">
                <a:solidFill>
                  <a:srgbClr val="252423"/>
                </a:solidFill>
                <a:effectLst/>
                <a:latin typeface="Segoe UI" panose="020B0502040204020203" pitchFamily="34" charset="0"/>
              </a:rPr>
              <a:t>xuát</a:t>
            </a:r>
            <a:r>
              <a:rPr lang="vi-VN" sz="1600" b="0" i="0" dirty="0">
                <a:solidFill>
                  <a:srgbClr val="252423"/>
                </a:solidFill>
                <a:effectLst/>
                <a:latin typeface="Segoe UI" panose="020B0502040204020203" pitchFamily="34" charset="0"/>
              </a:rPr>
              <a:t> hiện từ tháng 8 tuy nhiên do số lượng đơn hàng thành công cao nên những chỉ số này chưa được cảnh báo, tuy nhiên 84 đơn và tỷ lệ hủy 1.29% đã là 1 con số tăng cao so với tháng trước đó</a:t>
            </a:r>
            <a:endParaRPr lang="vi-VN" sz="1400" b="0" i="0" dirty="0">
              <a:solidFill>
                <a:srgbClr val="252423"/>
              </a:solidFill>
              <a:effectLst/>
              <a:latin typeface="Segoe UI" panose="020B0502040204020203" pitchFamily="34" charset="0"/>
            </a:endParaRPr>
          </a:p>
          <a:p>
            <a:pPr algn="l"/>
            <a:br>
              <a:rPr lang="vi-VN" sz="1400" b="0" i="0" dirty="0">
                <a:solidFill>
                  <a:srgbClr val="252423"/>
                </a:solidFill>
                <a:effectLst/>
                <a:latin typeface="Segoe UI" panose="020B0502040204020203" pitchFamily="34" charset="0"/>
              </a:rPr>
            </a:br>
            <a:endParaRPr lang="vi-VN" sz="1400" b="0" i="0" dirty="0">
              <a:solidFill>
                <a:srgbClr val="252423"/>
              </a:solidFill>
              <a:effectLst/>
              <a:latin typeface="Segoe UI" panose="020B0502040204020203" pitchFamily="34" charset="0"/>
            </a:endParaRPr>
          </a:p>
          <a:p>
            <a:pPr algn="l"/>
            <a:r>
              <a:rPr lang="vi-VN" sz="1600" b="0" i="0" dirty="0">
                <a:solidFill>
                  <a:srgbClr val="252423"/>
                </a:solidFill>
                <a:effectLst/>
                <a:latin typeface="Segoe UI" panose="020B0502040204020203" pitchFamily="34" charset="0"/>
              </a:rPr>
              <a:t>Đề xuất:</a:t>
            </a:r>
            <a:endParaRPr lang="vi-VN" sz="1400" b="0" i="0" dirty="0">
              <a:solidFill>
                <a:srgbClr val="252423"/>
              </a:solidFill>
              <a:effectLst/>
              <a:latin typeface="Segoe UI" panose="020B0502040204020203" pitchFamily="34" charset="0"/>
            </a:endParaRPr>
          </a:p>
          <a:p>
            <a:pPr algn="l">
              <a:buFont typeface="Arial" panose="020B0604020202020204" pitchFamily="34" charset="0"/>
              <a:buChar char="•"/>
            </a:pPr>
            <a:r>
              <a:rPr lang="vi-VN" sz="1600" b="0" i="0" dirty="0">
                <a:solidFill>
                  <a:srgbClr val="252423"/>
                </a:solidFill>
                <a:effectLst/>
                <a:latin typeface="Segoe UI" panose="020B0502040204020203" pitchFamily="34" charset="0"/>
              </a:rPr>
              <a:t>Rà soát lại bộ phận đóng hàng, bộ phận vận hành phần giao nhận đơn cho khách để xem lỗi sản phẩm, giao sai, giao thiếu là do chúng ta hay do nhà cung cấp vận chuyển</a:t>
            </a:r>
            <a:endParaRPr lang="vi-VN" sz="1400" b="0" i="0" dirty="0">
              <a:solidFill>
                <a:srgbClr val="252423"/>
              </a:solidFill>
              <a:effectLst/>
              <a:latin typeface="Segoe UI" panose="020B0502040204020203" pitchFamily="34" charset="0"/>
            </a:endParaRPr>
          </a:p>
          <a:p>
            <a:pPr algn="l">
              <a:buFont typeface="Arial" panose="020B0604020202020204" pitchFamily="34" charset="0"/>
              <a:buChar char="•"/>
            </a:pPr>
            <a:r>
              <a:rPr lang="vi-VN" sz="1600" b="0" i="0" dirty="0">
                <a:solidFill>
                  <a:srgbClr val="252423"/>
                </a:solidFill>
                <a:effectLst/>
                <a:latin typeface="Segoe UI" panose="020B0502040204020203" pitchFamily="34" charset="0"/>
              </a:rPr>
              <a:t>Kiểm tra lại về quy trình đóng gói hàng hóa, lên đơn của nhân viên để đảm bảo không mắc sai sót. Đồng thời có những phản hồi với đơn vị vận chuyển để họ cải tiến</a:t>
            </a:r>
            <a:endParaRPr lang="vi-VN" sz="1400" b="0" i="0" dirty="0">
              <a:solidFill>
                <a:srgbClr val="252423"/>
              </a:solidFill>
              <a:effectLst/>
              <a:latin typeface="Segoe UI" panose="020B0502040204020203" pitchFamily="34" charset="0"/>
            </a:endParaRPr>
          </a:p>
          <a:p>
            <a:pPr algn="l">
              <a:buFont typeface="Arial" panose="020B0604020202020204" pitchFamily="34" charset="0"/>
              <a:buChar char="•"/>
            </a:pPr>
            <a:r>
              <a:rPr lang="vi-VN" sz="1600" b="0" i="0" dirty="0">
                <a:solidFill>
                  <a:srgbClr val="252423"/>
                </a:solidFill>
                <a:effectLst/>
                <a:latin typeface="Segoe UI" panose="020B0502040204020203" pitchFamily="34" charset="0"/>
              </a:rPr>
              <a:t>Tìm kiếm thêm đơn vị vận chuyển uy tín, đảm bảo thời gian giao hàng nhanh, hàng hóa được bảo quản tốt, có phí giao hàng tương đương hoặc thấp hơn để có thêm phương án vận chuyển</a:t>
            </a:r>
            <a:endParaRPr lang="vi-VN" sz="1400" b="0" i="0" dirty="0">
              <a:solidFill>
                <a:srgbClr val="252423"/>
              </a:solidFill>
              <a:effectLst/>
              <a:latin typeface="Segoe UI" panose="020B0502040204020203" pitchFamily="34" charset="0"/>
            </a:endParaRPr>
          </a:p>
        </p:txBody>
      </p:sp>
      <p:pic>
        <p:nvPicPr>
          <p:cNvPr id="5" name="Hình ảnh 4">
            <a:extLst>
              <a:ext uri="{FF2B5EF4-FFF2-40B4-BE49-F238E27FC236}">
                <a16:creationId xmlns:a16="http://schemas.microsoft.com/office/drawing/2014/main" id="{03443E13-819C-73F8-5022-D6E771B75EB9}"/>
              </a:ext>
            </a:extLst>
          </p:cNvPr>
          <p:cNvPicPr>
            <a:picLocks noChangeAspect="1"/>
          </p:cNvPicPr>
          <p:nvPr/>
        </p:nvPicPr>
        <p:blipFill>
          <a:blip r:embed="rId2"/>
          <a:stretch>
            <a:fillRect/>
          </a:stretch>
        </p:blipFill>
        <p:spPr>
          <a:xfrm>
            <a:off x="8140307" y="381000"/>
            <a:ext cx="4534293" cy="2819400"/>
          </a:xfrm>
          <a:prstGeom prst="rect">
            <a:avLst/>
          </a:prstGeom>
        </p:spPr>
      </p:pic>
      <p:pic>
        <p:nvPicPr>
          <p:cNvPr id="9" name="Hình ảnh 8">
            <a:extLst>
              <a:ext uri="{FF2B5EF4-FFF2-40B4-BE49-F238E27FC236}">
                <a16:creationId xmlns:a16="http://schemas.microsoft.com/office/drawing/2014/main" id="{468895A6-F977-52BB-FFA3-AF0E5BED6761}"/>
              </a:ext>
            </a:extLst>
          </p:cNvPr>
          <p:cNvPicPr>
            <a:picLocks noChangeAspect="1"/>
          </p:cNvPicPr>
          <p:nvPr/>
        </p:nvPicPr>
        <p:blipFill>
          <a:blip r:embed="rId3"/>
          <a:stretch>
            <a:fillRect/>
          </a:stretch>
        </p:blipFill>
        <p:spPr>
          <a:xfrm>
            <a:off x="7950200" y="3810001"/>
            <a:ext cx="1965962" cy="1140112"/>
          </a:xfrm>
          <a:prstGeom prst="rect">
            <a:avLst/>
          </a:prstGeom>
        </p:spPr>
      </p:pic>
      <p:pic>
        <p:nvPicPr>
          <p:cNvPr id="11" name="Hình ảnh 10">
            <a:extLst>
              <a:ext uri="{FF2B5EF4-FFF2-40B4-BE49-F238E27FC236}">
                <a16:creationId xmlns:a16="http://schemas.microsoft.com/office/drawing/2014/main" id="{F402A27C-9E33-029D-817A-510438D2642E}"/>
              </a:ext>
            </a:extLst>
          </p:cNvPr>
          <p:cNvPicPr>
            <a:picLocks noChangeAspect="1"/>
          </p:cNvPicPr>
          <p:nvPr/>
        </p:nvPicPr>
        <p:blipFill>
          <a:blip r:embed="rId4"/>
          <a:stretch>
            <a:fillRect/>
          </a:stretch>
        </p:blipFill>
        <p:spPr>
          <a:xfrm>
            <a:off x="10388599" y="3810000"/>
            <a:ext cx="2179321" cy="1143000"/>
          </a:xfrm>
          <a:prstGeom prst="rect">
            <a:avLst/>
          </a:prstGeom>
        </p:spPr>
      </p:pic>
      <p:sp>
        <p:nvSpPr>
          <p:cNvPr id="13" name="Hình chữ nhật 12">
            <a:extLst>
              <a:ext uri="{FF2B5EF4-FFF2-40B4-BE49-F238E27FC236}">
                <a16:creationId xmlns:a16="http://schemas.microsoft.com/office/drawing/2014/main" id="{8ED8C008-BC63-E006-B3CB-0B51608D2574}"/>
              </a:ext>
            </a:extLst>
          </p:cNvPr>
          <p:cNvSpPr/>
          <p:nvPr/>
        </p:nvSpPr>
        <p:spPr>
          <a:xfrm>
            <a:off x="7569200" y="685800"/>
            <a:ext cx="45719"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633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TotalTime>
  <Words>1829</Words>
  <Application>Microsoft Office PowerPoint</Application>
  <PresentationFormat>Tùy chỉnh</PresentationFormat>
  <Paragraphs>86</Paragraphs>
  <Slides>22</Slides>
  <Notes>5</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22</vt:i4>
      </vt:variant>
    </vt:vector>
  </HeadingPairs>
  <TitlesOfParts>
    <vt:vector size="30" baseType="lpstr">
      <vt:lpstr>Roboto</vt:lpstr>
      <vt:lpstr>Symbol</vt:lpstr>
      <vt:lpstr>Times New Roman</vt:lpstr>
      <vt:lpstr>Segoe UI</vt:lpstr>
      <vt:lpstr>Montserrat Extra-Bold</vt:lpstr>
      <vt:lpstr>Arial</vt:lpstr>
      <vt:lpstr>Calibri</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 are communication tools that can be used as demonstrations, lectures, speeches, reports, and more. Mostly presented before an audience, it serves a variety of purposes.</dc:title>
  <cp:lastModifiedBy>Dao Duy</cp:lastModifiedBy>
  <cp:revision>33</cp:revision>
  <dcterms:created xsi:type="dcterms:W3CDTF">2006-08-16T00:00:00Z</dcterms:created>
  <dcterms:modified xsi:type="dcterms:W3CDTF">2023-06-13T06:59:13Z</dcterms:modified>
  <dc:identifier>DAFddQr7T3g</dc:identifier>
</cp:coreProperties>
</file>